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92" r:id="rId4"/>
    <p:sldId id="257" r:id="rId5"/>
    <p:sldId id="267" r:id="rId6"/>
    <p:sldId id="263" r:id="rId7"/>
    <p:sldId id="291" r:id="rId8"/>
    <p:sldId id="293" r:id="rId9"/>
    <p:sldId id="294" r:id="rId10"/>
    <p:sldId id="290" r:id="rId11"/>
    <p:sldId id="29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0099FF"/>
    <a:srgbClr val="ECF2FA"/>
    <a:srgbClr val="FFFFFF"/>
    <a:srgbClr val="00CC99"/>
    <a:srgbClr val="50ABE0"/>
    <a:srgbClr val="FFFF00"/>
    <a:srgbClr val="FF6600"/>
    <a:srgbClr val="74D5F8"/>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108" autoAdjust="0"/>
  </p:normalViewPr>
  <p:slideViewPr>
    <p:cSldViewPr>
      <p:cViewPr varScale="1">
        <p:scale>
          <a:sx n="88" d="100"/>
          <a:sy n="88" d="100"/>
        </p:scale>
        <p:origin x="219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FF052-5691-4447-9207-AF164E062DAA}" type="datetimeFigureOut">
              <a:rPr lang="en-US" smtClean="0"/>
              <a:pPr/>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1367E-4C69-493F-972B-2E890D42C84C}" type="slidenum">
              <a:rPr lang="en-US" smtClean="0"/>
              <a:pPr/>
              <a:t>‹#›</a:t>
            </a:fld>
            <a:endParaRPr lang="en-US"/>
          </a:p>
        </p:txBody>
      </p:sp>
    </p:spTree>
    <p:extLst>
      <p:ext uri="{BB962C8B-B14F-4D97-AF65-F5344CB8AC3E}">
        <p14:creationId xmlns:p14="http://schemas.microsoft.com/office/powerpoint/2010/main" val="123466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smosquito.com/mosquito%20schoo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Start the slide show using the buttons at the top or bottom of the screen. Discuss the content in these notes and on the lesson plan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2, 4, 5, and 6 are adapted with permission from Eric Engh, Education Program / Insect Identification Specialist with Marin/Sonoma Mosquito &amp; Vector Control District. More resources are available from their Mosquito School website: </a:t>
            </a: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msmosquito.com/mosquito%20school</a:t>
            </a:r>
            <a:endParaRPr lang="en-US" u="none" dirty="0">
              <a:effectLst/>
            </a:endParaRPr>
          </a:p>
          <a:p>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1</a:t>
            </a:fld>
            <a:endParaRPr lang="en-US"/>
          </a:p>
        </p:txBody>
      </p:sp>
    </p:spTree>
    <p:extLst>
      <p:ext uri="{BB962C8B-B14F-4D97-AF65-F5344CB8AC3E}">
        <p14:creationId xmlns:p14="http://schemas.microsoft.com/office/powerpoint/2010/main" val="420358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“Various Vectors…” lesson plan for Adaptations / Extensions, including a simpler activity for younger students.</a:t>
            </a:r>
          </a:p>
          <a:p>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10</a:t>
            </a:fld>
            <a:endParaRPr lang="en-US"/>
          </a:p>
        </p:txBody>
      </p:sp>
    </p:spTree>
    <p:extLst>
      <p:ext uri="{BB962C8B-B14F-4D97-AF65-F5344CB8AC3E}">
        <p14:creationId xmlns:p14="http://schemas.microsoft.com/office/powerpoint/2010/main" val="109389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students that they will now have the opportunity to create a NEW organism which is adapted to suck blood from other organisms. </a:t>
            </a:r>
          </a:p>
          <a:p>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11</a:t>
            </a:fld>
            <a:endParaRPr lang="en-US"/>
          </a:p>
        </p:txBody>
      </p:sp>
    </p:spTree>
    <p:extLst>
      <p:ext uri="{BB962C8B-B14F-4D97-AF65-F5344CB8AC3E}">
        <p14:creationId xmlns:p14="http://schemas.microsoft.com/office/powerpoint/2010/main" val="12614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Ticks</a:t>
            </a:r>
            <a:r>
              <a:rPr lang="en-US" baseline="0" dirty="0"/>
              <a:t> are parasitic arachnids (like spiders--not insects). There are many different species (kinds) of ticks in the world, and the one in this image is a Western black-legged tick (also called a deer tick, like the blacklegged tick found in the Eastern half of the U.S.). It is found in Western Oregon and other Western states and is known to spread diseases such as Lyme disease. </a:t>
            </a:r>
          </a:p>
          <a:p>
            <a:endParaRPr lang="en-US" baseline="0" dirty="0"/>
          </a:p>
          <a:p>
            <a:r>
              <a:rPr lang="en-US" baseline="0" dirty="0"/>
              <a:t>All ticks require blood from a host or hosts. A host is the animal (or person) the tick bites to get the blood that it needs in order to grow to the next stage of its life or to lay eggs.</a:t>
            </a:r>
          </a:p>
          <a:p>
            <a:endParaRPr lang="en-US" baseline="0" dirty="0"/>
          </a:p>
          <a:p>
            <a:r>
              <a:rPr lang="en-US" baseline="0" dirty="0"/>
              <a:t>A tiny tick egg hatches into a tiny 6-legged tick larva. The larva must find an animal to bite in order to grow into a nymph. Ticks cannot jump or fly, so they wait for an animal to come close enough to them so they can climb on and bite. Tick larvae generally do not bite people. After biting the host, the larva drops off the host and molts into a nymph.</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if the ticks meet their needs of water, blood meals, and warmth, there will be a </a:t>
            </a:r>
            <a:r>
              <a:rPr lang="en-US" sz="1200" b="1" kern="1200" dirty="0">
                <a:solidFill>
                  <a:schemeClr val="tx1"/>
                </a:solidFill>
                <a:effectLst/>
                <a:latin typeface="+mn-lt"/>
                <a:ea typeface="+mn-ea"/>
                <a:cs typeface="+mn-cs"/>
              </a:rPr>
              <a:t>metamorphosis </a:t>
            </a:r>
            <a:r>
              <a:rPr lang="en-US" sz="1200" kern="1200" dirty="0">
                <a:solidFill>
                  <a:schemeClr val="tx1"/>
                </a:solidFill>
                <a:effectLst/>
                <a:latin typeface="+mn-lt"/>
                <a:ea typeface="+mn-ea"/>
                <a:cs typeface="+mn-cs"/>
              </a:rPr>
              <a:t>as they transform from</a:t>
            </a:r>
            <a:r>
              <a:rPr lang="en-US" sz="1200" b="1" kern="1200" dirty="0">
                <a:solidFill>
                  <a:schemeClr val="tx1"/>
                </a:solidFill>
                <a:effectLst/>
                <a:latin typeface="+mn-lt"/>
                <a:ea typeface="+mn-ea"/>
                <a:cs typeface="+mn-cs"/>
              </a:rPr>
              <a:t> larvae </a:t>
            </a:r>
            <a:r>
              <a:rPr lang="en-US" sz="1200" kern="1200" dirty="0">
                <a:solidFill>
                  <a:schemeClr val="tx1"/>
                </a:solidFill>
                <a:effectLst/>
                <a:latin typeface="+mn-lt"/>
                <a:ea typeface="+mn-ea"/>
                <a:cs typeface="+mn-cs"/>
              </a:rPr>
              <a:t>into</a:t>
            </a:r>
            <a:r>
              <a:rPr lang="en-US" sz="1200" b="1" kern="1200" dirty="0">
                <a:solidFill>
                  <a:schemeClr val="tx1"/>
                </a:solidFill>
                <a:effectLst/>
                <a:latin typeface="+mn-lt"/>
                <a:ea typeface="+mn-ea"/>
                <a:cs typeface="+mn-cs"/>
              </a:rPr>
              <a:t> nymphs </a:t>
            </a:r>
            <a:r>
              <a:rPr lang="en-US" sz="1200" kern="1200" dirty="0">
                <a:solidFill>
                  <a:schemeClr val="tx1"/>
                </a:solidFill>
                <a:effectLst/>
                <a:latin typeface="+mn-lt"/>
                <a:ea typeface="+mn-ea"/>
                <a:cs typeface="+mn-cs"/>
              </a:rPr>
              <a:t>and nymphs into adults.</a:t>
            </a:r>
          </a:p>
          <a:p>
            <a:endParaRPr lang="en-US" baseline="0" dirty="0"/>
          </a:p>
          <a:p>
            <a:r>
              <a:rPr lang="en-US" baseline="0" dirty="0"/>
              <a:t>An 8-legged nymph is larger than a larva, but is still pretty small. An unfed nymph is only about the size of a poppy seed! Nymphs will bite people and can spread diseases. After the nymph gets the blood it needs, it drops off the host and can molt into an adult. </a:t>
            </a:r>
          </a:p>
          <a:p>
            <a:endParaRPr lang="en-US" baseline="0" dirty="0"/>
          </a:p>
          <a:p>
            <a:r>
              <a:rPr lang="en-US" baseline="0" dirty="0"/>
              <a:t>Adult ticks are much larger than nymphs. In this species the males are smaller than the females, but this is not always the case in ticks species. Both males and females feed on blood, and females take in a large amount of blood which is used to nourish thousands of eggs! The female drops off the host, and then deposits her eggs on the ground. </a:t>
            </a:r>
          </a:p>
          <a:p>
            <a:endParaRPr lang="en-US" baseline="0" dirty="0"/>
          </a:p>
          <a:p>
            <a:r>
              <a:rPr lang="en-US" baseline="0" dirty="0"/>
              <a:t>Ask the students, “How many times would an individual western black-legged tick need to bite an animal during its life in order to reproduce?” Answer: 3 times: once as a larva, once as a nymph, and once as an adult.</a:t>
            </a:r>
            <a:endParaRPr lang="en-US" dirty="0"/>
          </a:p>
        </p:txBody>
      </p:sp>
      <p:sp>
        <p:nvSpPr>
          <p:cNvPr id="4" name="Slide Number Placeholder 3"/>
          <p:cNvSpPr>
            <a:spLocks noGrp="1"/>
          </p:cNvSpPr>
          <p:nvPr>
            <p:ph type="sldNum" sz="quarter" idx="10"/>
          </p:nvPr>
        </p:nvSpPr>
        <p:spPr/>
        <p:txBody>
          <a:bodyPr/>
          <a:lstStyle/>
          <a:p>
            <a:fld id="{C461B7EA-1264-4E99-BCAE-E9420A0605BA}" type="slidenum">
              <a:rPr lang="en-US" smtClean="0"/>
              <a:pPr/>
              <a:t>2</a:t>
            </a:fld>
            <a:endParaRPr lang="en-US" dirty="0"/>
          </a:p>
        </p:txBody>
      </p:sp>
    </p:spTree>
    <p:extLst>
      <p:ext uri="{BB962C8B-B14F-4D97-AF65-F5344CB8AC3E}">
        <p14:creationId xmlns:p14="http://schemas.microsoft.com/office/powerpoint/2010/main" val="260484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ticks can range in size, but are generally very small and hard to see, especially on dark clothing.</a:t>
            </a:r>
          </a:p>
          <a:p>
            <a:endParaRPr lang="en-US" dirty="0"/>
          </a:p>
          <a:p>
            <a:r>
              <a:rPr lang="en-US" dirty="0"/>
              <a:t>Creative Commons image source: https://www.flickr.com/photos/fairfaxcounty/7209178448</a:t>
            </a:r>
          </a:p>
        </p:txBody>
      </p:sp>
      <p:sp>
        <p:nvSpPr>
          <p:cNvPr id="4" name="Slide Number Placeholder 3"/>
          <p:cNvSpPr>
            <a:spLocks noGrp="1"/>
          </p:cNvSpPr>
          <p:nvPr>
            <p:ph type="sldNum" sz="quarter" idx="5"/>
          </p:nvPr>
        </p:nvSpPr>
        <p:spPr/>
        <p:txBody>
          <a:bodyPr/>
          <a:lstStyle/>
          <a:p>
            <a:fld id="{CD11367E-4C69-493F-972B-2E890D42C84C}" type="slidenum">
              <a:rPr lang="en-US" smtClean="0"/>
              <a:pPr/>
              <a:t>3</a:t>
            </a:fld>
            <a:endParaRPr lang="en-US"/>
          </a:p>
        </p:txBody>
      </p:sp>
    </p:spTree>
    <p:extLst>
      <p:ext uri="{BB962C8B-B14F-4D97-AF65-F5344CB8AC3E}">
        <p14:creationId xmlns:p14="http://schemas.microsoft.com/office/powerpoint/2010/main" val="136832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Ticks</a:t>
            </a:r>
            <a:r>
              <a:rPr lang="en-US" baseline="0" dirty="0"/>
              <a:t> are often found in natural places that people visit to hike, play or work. Not all tick habitat looks like this picture, but the picture shows some places where ticks could easily be found. The different life stages of ticks are often found in slightly different places within the habitat. </a:t>
            </a:r>
          </a:p>
          <a:p>
            <a:endParaRPr lang="en-US" baseline="0" dirty="0"/>
          </a:p>
          <a:p>
            <a:pPr marL="228600" indent="-228600">
              <a:buAutoNum type="arabicPeriod"/>
            </a:pPr>
            <a:r>
              <a:rPr lang="en-US" b="1" baseline="0" dirty="0"/>
              <a:t>Eggs &amp; Larvae</a:t>
            </a:r>
            <a:r>
              <a:rPr lang="en-US" baseline="0" dirty="0"/>
              <a:t> are often found near the ground, especially in leaf litter. A larva hatches from an egg and waits to bite a small animal such as a rodent or bird that also spends time near the ground. </a:t>
            </a:r>
          </a:p>
          <a:p>
            <a:pPr marL="228600" indent="-228600">
              <a:buAutoNum type="arabicPeriod"/>
            </a:pPr>
            <a:endParaRPr lang="en-US" baseline="0" dirty="0"/>
          </a:p>
          <a:p>
            <a:pPr marL="228600" indent="-228600">
              <a:buAutoNum type="arabicPeriod"/>
            </a:pPr>
            <a:r>
              <a:rPr lang="en-US" b="1" baseline="0" dirty="0"/>
              <a:t>Nymphs</a:t>
            </a:r>
            <a:r>
              <a:rPr lang="en-US" baseline="0" dirty="0"/>
              <a:t> may be found in leaf litter, but often climb up onto a mossy rock, log, or tree trunk to wait to bite an animal that is commonly found in these areas, such as a lizard or rodent. Remember, nymphs will also bite people!</a:t>
            </a:r>
          </a:p>
          <a:p>
            <a:pPr marL="228600" indent="-228600">
              <a:buAutoNum type="arabicPeriod"/>
            </a:pPr>
            <a:endParaRPr lang="en-US" baseline="0" dirty="0"/>
          </a:p>
          <a:p>
            <a:pPr marL="228600" indent="-228600">
              <a:buAutoNum type="arabicPeriod"/>
            </a:pPr>
            <a:r>
              <a:rPr lang="en-US" b="1" baseline="0" dirty="0"/>
              <a:t>Adults</a:t>
            </a:r>
            <a:r>
              <a:rPr lang="en-US" baseline="0" dirty="0"/>
              <a:t> climb up tall grass or other plants, often alongside a trail, and wait to bite a large animal that passes by, like this deer in the picture. Adults will also bite people. </a:t>
            </a:r>
            <a:endParaRPr lang="en-US" dirty="0"/>
          </a:p>
        </p:txBody>
      </p:sp>
      <p:sp>
        <p:nvSpPr>
          <p:cNvPr id="4" name="Slide Number Placeholder 3"/>
          <p:cNvSpPr>
            <a:spLocks noGrp="1"/>
          </p:cNvSpPr>
          <p:nvPr>
            <p:ph type="sldNum" sz="quarter" idx="10"/>
          </p:nvPr>
        </p:nvSpPr>
        <p:spPr/>
        <p:txBody>
          <a:bodyPr/>
          <a:lstStyle/>
          <a:p>
            <a:fld id="{C461B7EA-1264-4E99-BCAE-E9420A0605BA}" type="slidenum">
              <a:rPr lang="en-US" smtClean="0"/>
              <a:pPr/>
              <a:t>4</a:t>
            </a:fld>
            <a:endParaRPr lang="en-US" dirty="0"/>
          </a:p>
        </p:txBody>
      </p:sp>
    </p:spTree>
    <p:extLst>
      <p:ext uri="{BB962C8B-B14F-4D97-AF65-F5344CB8AC3E}">
        <p14:creationId xmlns:p14="http://schemas.microsoft.com/office/powerpoint/2010/main" val="134789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461B7EA-1264-4E99-BCAE-E9420A0605BA}" type="slidenum">
              <a:rPr lang="en-US" smtClean="0"/>
              <a:pPr/>
              <a:t>5</a:t>
            </a:fld>
            <a:endParaRPr lang="en-US" dirty="0"/>
          </a:p>
        </p:txBody>
      </p:sp>
    </p:spTree>
    <p:extLst>
      <p:ext uri="{BB962C8B-B14F-4D97-AF65-F5344CB8AC3E}">
        <p14:creationId xmlns:p14="http://schemas.microsoft.com/office/powerpoint/2010/main" val="22696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a:t>
            </a:r>
            <a:r>
              <a:rPr lang="en-US" baseline="0" dirty="0"/>
              <a:t> if you are careful when you visit tick habitat, there is a chance that you may be bitten by a tick. If this happens, don’t panic, but find an adult as soon as possible. There are detailed directions for removing a tick on the CDC website: https://www.cdc.gov/ticks/removing_a_tick.html. </a:t>
            </a:r>
          </a:p>
          <a:p>
            <a:endParaRPr lang="en-US" baseline="0" dirty="0"/>
          </a:p>
          <a:p>
            <a:r>
              <a:rPr lang="en-US" baseline="0" dirty="0"/>
              <a:t>There are many myths about ways to remove ticks which can actually make the problem worse. The picture shows the best method of using tweezers to grasp the tick as close to the skin as possible and carefully pulling straight up.  </a:t>
            </a:r>
            <a:endParaRPr lang="en-US" dirty="0"/>
          </a:p>
        </p:txBody>
      </p:sp>
      <p:sp>
        <p:nvSpPr>
          <p:cNvPr id="4" name="Slide Number Placeholder 3"/>
          <p:cNvSpPr>
            <a:spLocks noGrp="1"/>
          </p:cNvSpPr>
          <p:nvPr>
            <p:ph type="sldNum" sz="quarter" idx="10"/>
          </p:nvPr>
        </p:nvSpPr>
        <p:spPr/>
        <p:txBody>
          <a:bodyPr/>
          <a:lstStyle/>
          <a:p>
            <a:fld id="{C461B7EA-1264-4E99-BCAE-E9420A0605BA}" type="slidenum">
              <a:rPr lang="en-US" smtClean="0"/>
              <a:pPr/>
              <a:t>6</a:t>
            </a:fld>
            <a:endParaRPr lang="en-US" dirty="0"/>
          </a:p>
        </p:txBody>
      </p:sp>
    </p:spTree>
    <p:extLst>
      <p:ext uri="{BB962C8B-B14F-4D97-AF65-F5344CB8AC3E}">
        <p14:creationId xmlns:p14="http://schemas.microsoft.com/office/powerpoint/2010/main" val="387859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Flea adaptions:</a:t>
            </a:r>
          </a:p>
          <a:p>
            <a:r>
              <a:rPr lang="en-US" dirty="0"/>
              <a:t>● Strong legs help them jump more than 100 times their body height</a:t>
            </a:r>
          </a:p>
          <a:p>
            <a:r>
              <a:rPr lang="en-US" dirty="0"/>
              <a:t>● Special mouth parts for biting and sucking blood</a:t>
            </a:r>
          </a:p>
          <a:p>
            <a:r>
              <a:rPr lang="en-US" dirty="0"/>
              <a:t>● Flattened bodies to squeeze through fur and feathers</a:t>
            </a:r>
          </a:p>
          <a:p>
            <a:r>
              <a:rPr lang="en-US" dirty="0"/>
              <a:t>● Can live a long time without food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2,500 species of fleas worldwide</a:t>
            </a:r>
            <a:endParaRPr lang="en-US" dirty="0"/>
          </a:p>
          <a:p>
            <a:endParaRPr lang="en-US" dirty="0"/>
          </a:p>
          <a:p>
            <a:r>
              <a:rPr lang="en-US" dirty="0"/>
              <a:t>Public domain image sources:</a:t>
            </a:r>
          </a:p>
          <a:p>
            <a:r>
              <a:rPr lang="en-US" dirty="0"/>
              <a:t>https://upload.wikimedia.org/wikipedia/commons/c/c7/NHMUK010177265_The_plague_flea_-_Xenopsylla_cheopis_cheopis_%28Rothschild%2C_1903%29.jpg</a:t>
            </a:r>
          </a:p>
          <a:p>
            <a:r>
              <a:rPr lang="en-US" dirty="0"/>
              <a:t>https://commons.wikimedia.org/wiki/File:Pencil_Tip_Macro.jpg</a:t>
            </a:r>
          </a:p>
        </p:txBody>
      </p:sp>
      <p:sp>
        <p:nvSpPr>
          <p:cNvPr id="4" name="Slide Number Placeholder 3"/>
          <p:cNvSpPr>
            <a:spLocks noGrp="1"/>
          </p:cNvSpPr>
          <p:nvPr>
            <p:ph type="sldNum" sz="quarter" idx="10"/>
          </p:nvPr>
        </p:nvSpPr>
        <p:spPr/>
        <p:txBody>
          <a:bodyPr/>
          <a:lstStyle/>
          <a:p>
            <a:fld id="{CD11367E-4C69-493F-972B-2E890D42C84C}" type="slidenum">
              <a:rPr lang="en-US" smtClean="0"/>
              <a:pPr/>
              <a:t>7</a:t>
            </a:fld>
            <a:endParaRPr lang="en-US"/>
          </a:p>
        </p:txBody>
      </p:sp>
    </p:spTree>
    <p:extLst>
      <p:ext uri="{BB962C8B-B14F-4D97-AF65-F5344CB8AC3E}">
        <p14:creationId xmlns:p14="http://schemas.microsoft.com/office/powerpoint/2010/main" val="103022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kern="1200" dirty="0">
                <a:solidFill>
                  <a:schemeClr val="tx1"/>
                </a:solidFill>
                <a:effectLst/>
                <a:latin typeface="+mn-lt"/>
                <a:ea typeface="+mn-ea"/>
                <a:cs typeface="+mn-cs"/>
              </a:rPr>
              <a:t>Regurgitate (throw up) and excrete when land on something, which can transmit many diseases</a:t>
            </a:r>
          </a:p>
          <a:p>
            <a:r>
              <a:rPr lang="en-US" dirty="0"/>
              <a:t>● </a:t>
            </a:r>
            <a:r>
              <a:rPr lang="en-US" sz="1200" b="0" i="0" kern="1200" dirty="0">
                <a:solidFill>
                  <a:schemeClr val="tx1"/>
                </a:solidFill>
                <a:effectLst/>
                <a:latin typeface="+mn-lt"/>
                <a:ea typeface="+mn-ea"/>
                <a:cs typeface="+mn-cs"/>
              </a:rPr>
              <a:t>Feed on feces and decaying matter</a:t>
            </a:r>
          </a:p>
          <a:p>
            <a:endParaRPr lang="en-US" dirty="0"/>
          </a:p>
          <a:p>
            <a:r>
              <a:rPr lang="en-US" dirty="0"/>
              <a:t>Public domain image sources:</a:t>
            </a:r>
          </a:p>
          <a:p>
            <a:r>
              <a:rPr lang="en-US" dirty="0"/>
              <a:t>https://upload.wikimedia.org/wikipedia/commons/c/c7/NHMUK010177265_The_plague_flea_-_Xenopsylla_cheopis_cheopis_%28Rothschild%2C_1903%29.jpg</a:t>
            </a:r>
          </a:p>
          <a:p>
            <a:r>
              <a:rPr lang="en-US" dirty="0"/>
              <a:t>https://commons.wikimedia.org/wiki/File:Pencil_Tip_Macro.jpg</a:t>
            </a:r>
          </a:p>
        </p:txBody>
      </p:sp>
      <p:sp>
        <p:nvSpPr>
          <p:cNvPr id="4" name="Slide Number Placeholder 3"/>
          <p:cNvSpPr>
            <a:spLocks noGrp="1"/>
          </p:cNvSpPr>
          <p:nvPr>
            <p:ph type="sldNum" sz="quarter" idx="10"/>
          </p:nvPr>
        </p:nvSpPr>
        <p:spPr/>
        <p:txBody>
          <a:bodyPr/>
          <a:lstStyle/>
          <a:p>
            <a:fld id="{CD11367E-4C69-493F-972B-2E890D42C84C}" type="slidenum">
              <a:rPr lang="en-US" smtClean="0"/>
              <a:pPr/>
              <a:t>8</a:t>
            </a:fld>
            <a:endParaRPr lang="en-US"/>
          </a:p>
        </p:txBody>
      </p:sp>
    </p:spTree>
    <p:extLst>
      <p:ext uri="{BB962C8B-B14F-4D97-AF65-F5344CB8AC3E}">
        <p14:creationId xmlns:p14="http://schemas.microsoft.com/office/powerpoint/2010/main" val="89340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kern="1200" dirty="0">
                <a:solidFill>
                  <a:schemeClr val="tx1"/>
                </a:solidFill>
                <a:effectLst/>
                <a:latin typeface="+mn-lt"/>
                <a:ea typeface="+mn-ea"/>
                <a:cs typeface="+mn-cs"/>
              </a:rPr>
              <a:t>Rats, mice, prairie dogs, and other rodents can transmit over 35 diseases </a:t>
            </a:r>
          </a:p>
          <a:p>
            <a:r>
              <a:rPr lang="en-US" dirty="0"/>
              <a:t>● Diseases can be spread directly through handling them or through their</a:t>
            </a:r>
            <a:r>
              <a:rPr lang="en-US" sz="1200" b="0" i="0" kern="1200" dirty="0">
                <a:solidFill>
                  <a:schemeClr val="tx1"/>
                </a:solidFill>
                <a:effectLst/>
                <a:latin typeface="+mn-lt"/>
                <a:ea typeface="+mn-ea"/>
                <a:cs typeface="+mn-cs"/>
              </a:rPr>
              <a:t> feces, urine, saliva, or bites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Can carry fleas, ticks, and mites which can transmit disease indirectly, such as bubonic plague</a:t>
            </a:r>
          </a:p>
          <a:p>
            <a:endParaRPr lang="en-US" dirty="0"/>
          </a:p>
          <a:p>
            <a:r>
              <a:rPr lang="en-US" dirty="0"/>
              <a:t>Rodent-borne diseases: https://www.cdc.gov/rodents/diseases/direct.html </a:t>
            </a:r>
          </a:p>
          <a:p>
            <a:endParaRPr lang="en-US" dirty="0"/>
          </a:p>
          <a:p>
            <a:r>
              <a:rPr lang="en-US" dirty="0"/>
              <a:t>Public domain image sources:</a:t>
            </a:r>
          </a:p>
          <a:p>
            <a:r>
              <a:rPr lang="en-US" dirty="0"/>
              <a:t>https://upload.wikimedia.org/wikipedia/commons/c/c3/Rattus_rattus_01_reframed.JPG</a:t>
            </a:r>
          </a:p>
        </p:txBody>
      </p:sp>
      <p:sp>
        <p:nvSpPr>
          <p:cNvPr id="4" name="Slide Number Placeholder 3"/>
          <p:cNvSpPr>
            <a:spLocks noGrp="1"/>
          </p:cNvSpPr>
          <p:nvPr>
            <p:ph type="sldNum" sz="quarter" idx="10"/>
          </p:nvPr>
        </p:nvSpPr>
        <p:spPr/>
        <p:txBody>
          <a:bodyPr/>
          <a:lstStyle/>
          <a:p>
            <a:fld id="{CD11367E-4C69-493F-972B-2E890D42C84C}" type="slidenum">
              <a:rPr lang="en-US" smtClean="0"/>
              <a:pPr/>
              <a:t>9</a:t>
            </a:fld>
            <a:endParaRPr lang="en-US"/>
          </a:p>
        </p:txBody>
      </p:sp>
    </p:spTree>
    <p:extLst>
      <p:ext uri="{BB962C8B-B14F-4D97-AF65-F5344CB8AC3E}">
        <p14:creationId xmlns:p14="http://schemas.microsoft.com/office/powerpoint/2010/main" val="388859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08DCB-18E6-47F8-A844-FA358366209C}" type="datetimeFigureOut">
              <a:rPr lang="en-US" smtClean="0"/>
              <a:pPr/>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B74F3-E4BB-4126-9EE9-7CD62B24D6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2.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5B0E8E-E0B3-4A35-A841-B128041EF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127"/>
            <a:ext cx="9151794" cy="7037527"/>
          </a:xfrm>
          <a:prstGeom prst="rect">
            <a:avLst/>
          </a:prstGeom>
        </p:spPr>
      </p:pic>
      <p:sp>
        <p:nvSpPr>
          <p:cNvPr id="4" name="Title 1"/>
          <p:cNvSpPr txBox="1">
            <a:spLocks/>
          </p:cNvSpPr>
          <p:nvPr/>
        </p:nvSpPr>
        <p:spPr>
          <a:xfrm>
            <a:off x="-304801" y="-152400"/>
            <a:ext cx="9448799" cy="1981200"/>
          </a:xfrm>
          <a:prstGeom prst="rect">
            <a:avLst/>
          </a:prstGeom>
        </p:spPr>
        <p:txBody>
          <a:bodyPr vert="horz" lIns="91440" tIns="45720" rIns="91440" bIns="45720" rtlCol="0" anchor="ctr">
            <a:normAutofit/>
          </a:bodyPr>
          <a:lstStyle/>
          <a:p>
            <a:pPr lvl="0" algn="ctr">
              <a:spcBef>
                <a:spcPct val="0"/>
              </a:spcBef>
              <a:defRPr/>
            </a:pPr>
            <a:r>
              <a:rPr lang="en-US" sz="5000" b="1" dirty="0">
                <a:solidFill>
                  <a:schemeClr val="bg1"/>
                </a:solidFill>
                <a:latin typeface="Calibri" panose="020F0502020204030204" pitchFamily="34" charset="0"/>
                <a:ea typeface="+mj-ea"/>
                <a:cs typeface="+mj-cs"/>
              </a:rPr>
              <a:t>Various Vectors</a:t>
            </a:r>
            <a:r>
              <a:rPr lang="en-US" sz="4000" b="1" dirty="0">
                <a:solidFill>
                  <a:schemeClr val="bg1"/>
                </a:solidFill>
                <a:latin typeface="Calibri" panose="020F0502020204030204" pitchFamily="34" charset="0"/>
                <a:ea typeface="+mj-ea"/>
                <a:cs typeface="+mj-cs"/>
              </a:rPr>
              <a:t> </a:t>
            </a:r>
            <a:br>
              <a:rPr lang="en-US" sz="4000" b="1" dirty="0">
                <a:solidFill>
                  <a:schemeClr val="bg1"/>
                </a:solidFill>
                <a:latin typeface="Calibri" panose="020F0502020204030204" pitchFamily="34" charset="0"/>
                <a:ea typeface="+mj-ea"/>
                <a:cs typeface="+mj-cs"/>
              </a:rPr>
            </a:br>
            <a:r>
              <a:rPr lang="en-US" sz="3600" b="1" dirty="0">
                <a:solidFill>
                  <a:schemeClr val="bg1"/>
                </a:solidFill>
                <a:latin typeface="Calibri" panose="020F0502020204030204" pitchFamily="34" charset="0"/>
                <a:ea typeface="+mj-ea"/>
                <a:cs typeface="+mj-cs"/>
              </a:rPr>
              <a:t>Ticks, Fleas, and More—Oh My!</a:t>
            </a:r>
          </a:p>
        </p:txBody>
      </p:sp>
      <p:pic>
        <p:nvPicPr>
          <p:cNvPr id="6" name="Picture 5">
            <a:extLst>
              <a:ext uri="{FF2B5EF4-FFF2-40B4-BE49-F238E27FC236}">
                <a16:creationId xmlns:a16="http://schemas.microsoft.com/office/drawing/2014/main" id="{8B643E52-D47E-49A4-BC8B-36C5CF9E8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316" y="1671637"/>
            <a:ext cx="2976563" cy="2976563"/>
          </a:xfrm>
          <a:prstGeom prst="rect">
            <a:avLst/>
          </a:prstGeom>
        </p:spPr>
      </p:pic>
      <p:sp>
        <p:nvSpPr>
          <p:cNvPr id="7" name="Rectangle 6">
            <a:extLst>
              <a:ext uri="{FF2B5EF4-FFF2-40B4-BE49-F238E27FC236}">
                <a16:creationId xmlns:a16="http://schemas.microsoft.com/office/drawing/2014/main" id="{BFA9A4B7-4F57-4565-ABB6-CEC40967FE4E}"/>
              </a:ext>
            </a:extLst>
          </p:cNvPr>
          <p:cNvSpPr/>
          <p:nvPr/>
        </p:nvSpPr>
        <p:spPr>
          <a:xfrm>
            <a:off x="7795" y="5357336"/>
            <a:ext cx="9144000" cy="738664"/>
          </a:xfrm>
          <a:prstGeom prst="rect">
            <a:avLst/>
          </a:prstGeom>
        </p:spPr>
        <p:txBody>
          <a:bodyPr wrap="square">
            <a:spAutoFit/>
          </a:bodyPr>
          <a:lstStyle/>
          <a:p>
            <a:pPr algn="ctr"/>
            <a:r>
              <a:rPr lang="en-US" sz="4200" b="1" dirty="0">
                <a:solidFill>
                  <a:schemeClr val="bg1"/>
                </a:solidFill>
                <a:latin typeface="Calibri" panose="020F0502020204030204" pitchFamily="34" charset="0"/>
              </a:rPr>
              <a:t>FighttheBites.com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D0A7AE-09AE-4504-8EE2-591490AFCA9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8000"/>
                    </a14:imgEffect>
                  </a14:imgLayer>
                </a14:imgProps>
              </a:ext>
              <a:ext uri="{28A0092B-C50C-407E-A947-70E740481C1C}">
                <a14:useLocalDpi xmlns:a14="http://schemas.microsoft.com/office/drawing/2010/main" val="0"/>
              </a:ext>
            </a:extLst>
          </a:blip>
          <a:stretch>
            <a:fillRect/>
          </a:stretch>
        </p:blipFill>
        <p:spPr>
          <a:xfrm>
            <a:off x="0" y="-1981"/>
            <a:ext cx="9151794" cy="7037527"/>
          </a:xfrm>
          <a:prstGeom prst="rect">
            <a:avLst/>
          </a:prstGeom>
        </p:spPr>
      </p:pic>
      <p:sp>
        <p:nvSpPr>
          <p:cNvPr id="4" name="Title 1"/>
          <p:cNvSpPr txBox="1">
            <a:spLocks/>
          </p:cNvSpPr>
          <p:nvPr/>
        </p:nvSpPr>
        <p:spPr>
          <a:xfrm>
            <a:off x="685800" y="-152400"/>
            <a:ext cx="7924800" cy="2293662"/>
          </a:xfrm>
          <a:prstGeom prst="rect">
            <a:avLst/>
          </a:prstGeom>
        </p:spPr>
        <p:txBody>
          <a:bodyPr vert="horz" lIns="91440" tIns="45720" rIns="91440" bIns="45720" rtlCol="0" anchor="ctr">
            <a:normAutofit/>
          </a:bodyPr>
          <a:lstStyle/>
          <a:p>
            <a:pPr lvl="0">
              <a:spcBef>
                <a:spcPct val="0"/>
              </a:spcBef>
              <a:defRPr/>
            </a:pPr>
            <a:r>
              <a:rPr lang="en-US" sz="4000" b="1" dirty="0">
                <a:solidFill>
                  <a:schemeClr val="bg1"/>
                </a:solidFill>
                <a:effectLst>
                  <a:outerShdw blurRad="50800" dist="38100" dir="5400000" algn="t" rotWithShape="0">
                    <a:prstClr val="black">
                      <a:alpha val="40000"/>
                    </a:prstClr>
                  </a:outerShdw>
                </a:effectLst>
                <a:latin typeface="Calibri" panose="020F0502020204030204" pitchFamily="34" charset="0"/>
              </a:rPr>
              <a:t>Compare two organisms which can be disease </a:t>
            </a:r>
            <a:r>
              <a:rPr lang="en-US" sz="4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rPr>
              <a:t>vectors, such as: </a:t>
            </a:r>
          </a:p>
        </p:txBody>
      </p:sp>
      <p:sp>
        <p:nvSpPr>
          <p:cNvPr id="8" name="Title 1">
            <a:extLst>
              <a:ext uri="{FF2B5EF4-FFF2-40B4-BE49-F238E27FC236}">
                <a16:creationId xmlns:a16="http://schemas.microsoft.com/office/drawing/2014/main" id="{66235727-67AB-4EEA-8AE4-3E966F1CAF59}"/>
              </a:ext>
            </a:extLst>
          </p:cNvPr>
          <p:cNvSpPr txBox="1">
            <a:spLocks/>
          </p:cNvSpPr>
          <p:nvPr/>
        </p:nvSpPr>
        <p:spPr>
          <a:xfrm>
            <a:off x="1447800" y="2057400"/>
            <a:ext cx="2133600" cy="1752600"/>
          </a:xfrm>
          <a:prstGeom prst="rect">
            <a:avLst/>
          </a:prstGeom>
        </p:spPr>
        <p:txBody>
          <a:bodyPr vert="horz" lIns="91440" tIns="45720" rIns="91440" bIns="45720" rtlCol="0" anchor="ctr">
            <a:normAutofit fontScale="92500" lnSpcReduction="10000"/>
          </a:bodyPr>
          <a:lstStyle/>
          <a:p>
            <a:pPr marL="457200" lvl="0" indent="-457200">
              <a:lnSpc>
                <a:spcPct val="110000"/>
              </a:lnSpc>
              <a:spcBef>
                <a:spcPct val="0"/>
              </a:spcBef>
              <a:buFont typeface="Arial" panose="020B0604020202020204" pitchFamily="34" charset="0"/>
              <a:buChar char="•"/>
              <a:defRPr/>
            </a:pPr>
            <a:r>
              <a:rPr lang="en-US" sz="39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rPr>
              <a:t>Ticks</a:t>
            </a:r>
          </a:p>
          <a:p>
            <a:pPr marL="457200" lvl="0" indent="-457200">
              <a:lnSpc>
                <a:spcPct val="110000"/>
              </a:lnSpc>
              <a:spcBef>
                <a:spcPct val="0"/>
              </a:spcBef>
              <a:buFont typeface="Arial" panose="020B0604020202020204" pitchFamily="34" charset="0"/>
              <a:buChar char="•"/>
              <a:defRPr/>
            </a:pPr>
            <a:r>
              <a:rPr lang="en-US" sz="39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rPr>
              <a:t>Fleas</a:t>
            </a:r>
          </a:p>
          <a:p>
            <a:pPr marL="457200" lvl="0" indent="-457200">
              <a:lnSpc>
                <a:spcPct val="110000"/>
              </a:lnSpc>
              <a:spcBef>
                <a:spcPct val="0"/>
              </a:spcBef>
              <a:buFont typeface="Arial" panose="020B0604020202020204" pitchFamily="34" charset="0"/>
              <a:buChar char="•"/>
              <a:defRPr/>
            </a:pPr>
            <a:r>
              <a:rPr lang="en-US" sz="39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rPr>
              <a:t>Flies</a:t>
            </a:r>
          </a:p>
          <a:p>
            <a:pPr marL="571500" lvl="0" indent="-571500">
              <a:spcBef>
                <a:spcPct val="0"/>
              </a:spcBef>
              <a:buFont typeface="Arial" panose="020B0604020202020204" pitchFamily="34" charset="0"/>
              <a:buChar char="•"/>
              <a:defRPr/>
            </a:pPr>
            <a:endParaRPr lang="en-US" sz="4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endParaRPr>
          </a:p>
        </p:txBody>
      </p:sp>
      <p:sp>
        <p:nvSpPr>
          <p:cNvPr id="5" name="Rectangle 4">
            <a:extLst>
              <a:ext uri="{FF2B5EF4-FFF2-40B4-BE49-F238E27FC236}">
                <a16:creationId xmlns:a16="http://schemas.microsoft.com/office/drawing/2014/main" id="{870AE70B-F04E-445C-A64A-3338C3888FD1}"/>
              </a:ext>
            </a:extLst>
          </p:cNvPr>
          <p:cNvSpPr/>
          <p:nvPr/>
        </p:nvSpPr>
        <p:spPr>
          <a:xfrm>
            <a:off x="1371600" y="3731835"/>
            <a:ext cx="7188200" cy="3924151"/>
          </a:xfrm>
          <a:prstGeom prst="rect">
            <a:avLst/>
          </a:prstGeom>
        </p:spPr>
        <p:txBody>
          <a:bodyPr wrap="square">
            <a:spAutoFit/>
          </a:bodyPr>
          <a:lstStyle/>
          <a:p>
            <a:r>
              <a:rPr lang="en-US" sz="3700" b="1" dirty="0">
                <a:solidFill>
                  <a:srgbClr val="C00000"/>
                </a:solidFill>
                <a:latin typeface="Calibri" panose="020F0502020204030204" pitchFamily="34" charset="0"/>
              </a:rPr>
              <a:t>Compare:</a:t>
            </a:r>
            <a:endParaRPr lang="en-US" sz="3700" b="1" dirty="0">
              <a:solidFill>
                <a:srgbClr val="C00000"/>
              </a:solidFill>
              <a:latin typeface="Calibri" panose="020F0502020204030204" pitchFamily="34" charset="0"/>
              <a:ea typeface="Times"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700" b="1" dirty="0">
                <a:solidFill>
                  <a:srgbClr val="C00000"/>
                </a:solidFill>
                <a:latin typeface="Calibri" panose="020F0502020204030204" pitchFamily="34" charset="0"/>
              </a:rPr>
              <a:t>Life cycles</a:t>
            </a:r>
          </a:p>
          <a:p>
            <a:pPr marL="457200" indent="-457200">
              <a:buFont typeface="Arial" panose="020B0604020202020204" pitchFamily="34" charset="0"/>
              <a:buChar char="•"/>
            </a:pPr>
            <a:r>
              <a:rPr lang="en-US" sz="3700" b="1" dirty="0">
                <a:solidFill>
                  <a:srgbClr val="C00000"/>
                </a:solidFill>
                <a:latin typeface="Calibri" panose="020F0502020204030204" pitchFamily="34" charset="0"/>
              </a:rPr>
              <a:t>Adaptations</a:t>
            </a:r>
          </a:p>
          <a:p>
            <a:pPr marL="457200" indent="-457200">
              <a:buFont typeface="Arial" panose="020B0604020202020204" pitchFamily="34" charset="0"/>
              <a:buChar char="•"/>
            </a:pPr>
            <a:r>
              <a:rPr lang="en-US" sz="3700" b="1" dirty="0">
                <a:solidFill>
                  <a:srgbClr val="C00000"/>
                </a:solidFill>
                <a:latin typeface="Calibri" panose="020F0502020204030204" pitchFamily="34" charset="0"/>
              </a:rPr>
              <a:t>Where they are found</a:t>
            </a:r>
          </a:p>
          <a:p>
            <a:pPr marL="457200" indent="-457200">
              <a:buFont typeface="Arial" panose="020B0604020202020204" pitchFamily="34" charset="0"/>
              <a:buChar char="•"/>
            </a:pPr>
            <a:r>
              <a:rPr lang="en-US" sz="3700" b="1" dirty="0">
                <a:solidFill>
                  <a:srgbClr val="C00000"/>
                </a:solidFill>
                <a:latin typeface="Calibri" panose="020F0502020204030204" pitchFamily="34" charset="0"/>
              </a:rPr>
              <a:t>How they can spread disease</a:t>
            </a:r>
          </a:p>
          <a:p>
            <a:endParaRPr lang="en-US" sz="3200" b="1" dirty="0">
              <a:solidFill>
                <a:srgbClr val="C00000"/>
              </a:solidFill>
              <a:latin typeface="Calibri" panose="020F0502020204030204" pitchFamily="34" charset="0"/>
            </a:endParaRPr>
          </a:p>
          <a:p>
            <a:endParaRPr lang="en-US" sz="3200" dirty="0">
              <a:solidFill>
                <a:srgbClr val="C00000"/>
              </a:solidFill>
            </a:endParaRPr>
          </a:p>
        </p:txBody>
      </p:sp>
      <p:sp>
        <p:nvSpPr>
          <p:cNvPr id="6" name="Rectangle 5">
            <a:extLst>
              <a:ext uri="{FF2B5EF4-FFF2-40B4-BE49-F238E27FC236}">
                <a16:creationId xmlns:a16="http://schemas.microsoft.com/office/drawing/2014/main" id="{E1C95B90-56F2-4F55-88A2-642A2EC2DFA9}"/>
              </a:ext>
            </a:extLst>
          </p:cNvPr>
          <p:cNvSpPr/>
          <p:nvPr/>
        </p:nvSpPr>
        <p:spPr>
          <a:xfrm>
            <a:off x="6350000" y="1825972"/>
            <a:ext cx="2311400" cy="1754326"/>
          </a:xfrm>
          <a:prstGeom prst="rect">
            <a:avLst/>
          </a:prstGeom>
        </p:spPr>
        <p:txBody>
          <a:bodyPr wrap="square">
            <a:spAutoFit/>
          </a:bodyPr>
          <a:lstStyle/>
          <a:p>
            <a:pPr marL="285750" indent="-285750">
              <a:buFont typeface="Arial" panose="020B0604020202020204" pitchFamily="34" charset="0"/>
              <a:buChar char="•"/>
            </a:pPr>
            <a:r>
              <a:rPr lang="en-US" sz="3600" b="1" dirty="0">
                <a:solidFill>
                  <a:schemeClr val="bg1"/>
                </a:solidFill>
                <a:effectLst>
                  <a:outerShdw blurRad="50800" dist="38100" dir="5400000" algn="t" rotWithShape="0">
                    <a:prstClr val="black">
                      <a:alpha val="40000"/>
                    </a:prstClr>
                  </a:outerShdw>
                </a:effectLst>
                <a:latin typeface="Calibri" panose="020F0502020204030204" pitchFamily="34" charset="0"/>
              </a:rPr>
              <a:t>Lice</a:t>
            </a:r>
          </a:p>
          <a:p>
            <a:pPr marL="285750" indent="-285750">
              <a:buFont typeface="Arial" panose="020B0604020202020204" pitchFamily="34" charset="0"/>
              <a:buChar char="•"/>
            </a:pPr>
            <a:r>
              <a:rPr lang="en-US" sz="3600" b="1" dirty="0">
                <a:solidFill>
                  <a:schemeClr val="bg1"/>
                </a:solidFill>
                <a:effectLst>
                  <a:outerShdw blurRad="50800" dist="38100" dir="5400000" algn="t" rotWithShape="0">
                    <a:prstClr val="black">
                      <a:alpha val="40000"/>
                    </a:prstClr>
                  </a:outerShdw>
                </a:effectLst>
                <a:latin typeface="Calibri" panose="020F0502020204030204" pitchFamily="34" charset="0"/>
              </a:rPr>
              <a:t>Cats</a:t>
            </a:r>
          </a:p>
          <a:p>
            <a:pPr marL="285750" indent="-285750">
              <a:buFont typeface="Arial" panose="020B0604020202020204" pitchFamily="34" charset="0"/>
              <a:buChar char="•"/>
            </a:pPr>
            <a:r>
              <a:rPr lang="en-US" sz="3600" b="1" dirty="0">
                <a:solidFill>
                  <a:schemeClr val="bg1"/>
                </a:solidFill>
                <a:effectLst>
                  <a:outerShdw blurRad="50800" dist="38100" dir="5400000" algn="t" rotWithShape="0">
                    <a:prstClr val="black">
                      <a:alpha val="40000"/>
                    </a:prstClr>
                  </a:outerShdw>
                </a:effectLst>
                <a:latin typeface="Calibri" panose="020F0502020204030204" pitchFamily="34" charset="0"/>
              </a:rPr>
              <a:t>Dogs</a:t>
            </a:r>
          </a:p>
        </p:txBody>
      </p:sp>
      <p:sp>
        <p:nvSpPr>
          <p:cNvPr id="11" name="Title 1">
            <a:extLst>
              <a:ext uri="{FF2B5EF4-FFF2-40B4-BE49-F238E27FC236}">
                <a16:creationId xmlns:a16="http://schemas.microsoft.com/office/drawing/2014/main" id="{A02CA259-9D9B-4423-BF17-3117DBA082C7}"/>
              </a:ext>
            </a:extLst>
          </p:cNvPr>
          <p:cNvSpPr txBox="1">
            <a:spLocks/>
          </p:cNvSpPr>
          <p:nvPr/>
        </p:nvSpPr>
        <p:spPr>
          <a:xfrm>
            <a:off x="3429002" y="2055419"/>
            <a:ext cx="2971798" cy="1752600"/>
          </a:xfrm>
          <a:prstGeom prst="rect">
            <a:avLst/>
          </a:prstGeom>
        </p:spPr>
        <p:txBody>
          <a:bodyPr vert="horz" lIns="91440" tIns="45720" rIns="91440" bIns="45720" rtlCol="0" anchor="ctr">
            <a:normAutofit fontScale="92500" lnSpcReduction="10000"/>
          </a:bodyPr>
          <a:lstStyle/>
          <a:p>
            <a:pPr marL="457200" lvl="0" indent="-457200">
              <a:lnSpc>
                <a:spcPct val="110000"/>
              </a:lnSpc>
              <a:spcBef>
                <a:spcPct val="0"/>
              </a:spcBef>
              <a:buFont typeface="Arial" panose="020B0604020202020204" pitchFamily="34" charset="0"/>
              <a:buChar char="•"/>
              <a:defRPr/>
            </a:pPr>
            <a:r>
              <a:rPr lang="en-US" sz="39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rPr>
              <a:t>Rodents</a:t>
            </a:r>
          </a:p>
          <a:p>
            <a:pPr marL="457200" lvl="0" indent="-457200">
              <a:lnSpc>
                <a:spcPct val="110000"/>
              </a:lnSpc>
              <a:spcBef>
                <a:spcPct val="0"/>
              </a:spcBef>
              <a:buFont typeface="Arial" panose="020B0604020202020204" pitchFamily="34" charset="0"/>
              <a:buChar char="•"/>
              <a:defRPr/>
            </a:pPr>
            <a:r>
              <a:rPr lang="en-US" sz="39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rPr>
              <a:t>Mites</a:t>
            </a:r>
          </a:p>
          <a:p>
            <a:pPr marL="457200" lvl="0" indent="-457200">
              <a:lnSpc>
                <a:spcPct val="110000"/>
              </a:lnSpc>
              <a:spcBef>
                <a:spcPct val="0"/>
              </a:spcBef>
              <a:buFont typeface="Arial" panose="020B0604020202020204" pitchFamily="34" charset="0"/>
              <a:buChar char="•"/>
              <a:defRPr/>
            </a:pPr>
            <a:r>
              <a:rPr lang="en-US" sz="39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rPr>
              <a:t>Mosquitoes</a:t>
            </a:r>
          </a:p>
          <a:p>
            <a:pPr marL="571500" lvl="0" indent="-571500">
              <a:spcBef>
                <a:spcPct val="0"/>
              </a:spcBef>
              <a:buFont typeface="Arial" panose="020B0604020202020204" pitchFamily="34" charset="0"/>
              <a:buChar char="•"/>
              <a:defRPr/>
            </a:pPr>
            <a:endParaRPr lang="en-US" sz="4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17625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500"/>
                                        <p:tgtEl>
                                          <p:spTgt spid="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fade">
                                      <p:cBhvr>
                                        <p:cTn id="7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6"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D0A7AE-09AE-4504-8EE2-591490AFCA9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8000"/>
                    </a14:imgEffect>
                  </a14:imgLayer>
                </a14:imgProps>
              </a:ext>
              <a:ext uri="{28A0092B-C50C-407E-A947-70E740481C1C}">
                <a14:useLocalDpi xmlns:a14="http://schemas.microsoft.com/office/drawing/2010/main" val="0"/>
              </a:ext>
            </a:extLst>
          </a:blip>
          <a:stretch>
            <a:fillRect/>
          </a:stretch>
        </p:blipFill>
        <p:spPr>
          <a:xfrm>
            <a:off x="0" y="-1981"/>
            <a:ext cx="9151794" cy="7037527"/>
          </a:xfrm>
          <a:prstGeom prst="rect">
            <a:avLst/>
          </a:prstGeom>
        </p:spPr>
      </p:pic>
      <p:pic>
        <p:nvPicPr>
          <p:cNvPr id="10" name="Picture 9">
            <a:extLst>
              <a:ext uri="{FF2B5EF4-FFF2-40B4-BE49-F238E27FC236}">
                <a16:creationId xmlns:a16="http://schemas.microsoft.com/office/drawing/2014/main" id="{93F76609-460C-4A8D-80AB-55882DF9E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762000"/>
            <a:ext cx="2976563" cy="2976563"/>
          </a:xfrm>
          <a:prstGeom prst="rect">
            <a:avLst/>
          </a:prstGeom>
        </p:spPr>
      </p:pic>
      <p:sp>
        <p:nvSpPr>
          <p:cNvPr id="11" name="Rectangle 10">
            <a:extLst>
              <a:ext uri="{FF2B5EF4-FFF2-40B4-BE49-F238E27FC236}">
                <a16:creationId xmlns:a16="http://schemas.microsoft.com/office/drawing/2014/main" id="{5E37C80D-F294-430B-AE5C-9D7576536403}"/>
              </a:ext>
            </a:extLst>
          </p:cNvPr>
          <p:cNvSpPr/>
          <p:nvPr/>
        </p:nvSpPr>
        <p:spPr>
          <a:xfrm>
            <a:off x="0" y="4027438"/>
            <a:ext cx="9144000" cy="2062103"/>
          </a:xfrm>
          <a:prstGeom prst="rect">
            <a:avLst/>
          </a:prstGeom>
        </p:spPr>
        <p:txBody>
          <a:bodyPr wrap="square">
            <a:spAutoFit/>
          </a:bodyPr>
          <a:lstStyle/>
          <a:p>
            <a:pPr algn="ctr"/>
            <a:r>
              <a:rPr lang="en-US" sz="4800" b="1" dirty="0">
                <a:solidFill>
                  <a:schemeClr val="bg1"/>
                </a:solidFill>
                <a:latin typeface="Calibri" panose="020F0502020204030204" pitchFamily="34" charset="0"/>
              </a:rPr>
              <a:t>Visit </a:t>
            </a:r>
            <a:r>
              <a:rPr lang="en-US" sz="4800" b="1" dirty="0">
                <a:solidFill>
                  <a:srgbClr val="C00000"/>
                </a:solidFill>
                <a:latin typeface="Calibri" panose="020F0502020204030204" pitchFamily="34" charset="0"/>
              </a:rPr>
              <a:t>Fightthebites.com </a:t>
            </a:r>
          </a:p>
          <a:p>
            <a:pPr algn="ctr"/>
            <a:r>
              <a:rPr lang="en-US" sz="4800" b="1" dirty="0">
                <a:solidFill>
                  <a:schemeClr val="bg1"/>
                </a:solidFill>
                <a:latin typeface="Calibri" panose="020F0502020204030204" pitchFamily="34" charset="0"/>
              </a:rPr>
              <a:t>to learn more.</a:t>
            </a:r>
          </a:p>
          <a:p>
            <a:endParaRPr lang="en-US" sz="3200" dirty="0">
              <a:solidFill>
                <a:srgbClr val="C00000"/>
              </a:solidFill>
            </a:endParaRPr>
          </a:p>
        </p:txBody>
      </p:sp>
    </p:spTree>
    <p:extLst>
      <p:ext uri="{BB962C8B-B14F-4D97-AF65-F5344CB8AC3E}">
        <p14:creationId xmlns:p14="http://schemas.microsoft.com/office/powerpoint/2010/main" val="18459290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ducation Department\06 Graphic Projects\Tick Related Illustrations\Tick Life Cycle.jpg"/>
          <p:cNvPicPr>
            <a:picLocks noChangeAspect="1" noChangeArrowheads="1"/>
          </p:cNvPicPr>
          <p:nvPr/>
        </p:nvPicPr>
        <p:blipFill>
          <a:blip r:embed="rId3" cstate="print"/>
          <a:srcRect/>
          <a:stretch>
            <a:fillRect/>
          </a:stretch>
        </p:blipFill>
        <p:spPr bwMode="auto">
          <a:xfrm>
            <a:off x="1676400" y="304800"/>
            <a:ext cx="6400800" cy="5896619"/>
          </a:xfrm>
          <a:prstGeom prst="rect">
            <a:avLst/>
          </a:prstGeom>
          <a:noFill/>
        </p:spPr>
      </p:pic>
      <p:sp>
        <p:nvSpPr>
          <p:cNvPr id="2" name="Title 1"/>
          <p:cNvSpPr>
            <a:spLocks noGrp="1"/>
          </p:cNvSpPr>
          <p:nvPr>
            <p:ph type="title"/>
          </p:nvPr>
        </p:nvSpPr>
        <p:spPr>
          <a:xfrm>
            <a:off x="152400" y="683246"/>
            <a:ext cx="2085975" cy="2364754"/>
          </a:xfrm>
        </p:spPr>
        <p:txBody>
          <a:bodyPr>
            <a:normAutofit/>
          </a:bodyPr>
          <a:lstStyle/>
          <a:p>
            <a:r>
              <a:rPr lang="en-US" sz="3200" dirty="0">
                <a:latin typeface="Calibri" panose="020F0502020204030204" pitchFamily="34" charset="0"/>
              </a:rPr>
              <a:t>Ticks need </a:t>
            </a:r>
            <a:r>
              <a:rPr lang="en-US" sz="3200" b="1" dirty="0">
                <a:solidFill>
                  <a:srgbClr val="FF0000"/>
                </a:solidFill>
                <a:latin typeface="Calibri" panose="020F0502020204030204" pitchFamily="34" charset="0"/>
              </a:rPr>
              <a:t>blood</a:t>
            </a:r>
            <a:r>
              <a:rPr lang="en-US" sz="3200" dirty="0">
                <a:solidFill>
                  <a:srgbClr val="FF0000"/>
                </a:solidFill>
                <a:latin typeface="Calibri" panose="020F0502020204030204" pitchFamily="34" charset="0"/>
              </a:rPr>
              <a:t> </a:t>
            </a:r>
            <a:r>
              <a:rPr lang="en-US" sz="3200" dirty="0">
                <a:latin typeface="Calibri" panose="020F0502020204030204" pitchFamily="34" charset="0"/>
              </a:rPr>
              <a:t>to </a:t>
            </a:r>
            <a:r>
              <a:rPr lang="en-US" sz="3200" b="1" dirty="0">
                <a:latin typeface="Calibri" panose="020F0502020204030204" pitchFamily="34" charset="0"/>
              </a:rPr>
              <a:t>grow</a:t>
            </a:r>
            <a:r>
              <a:rPr lang="en-US" sz="3200" dirty="0">
                <a:latin typeface="Calibri" panose="020F0502020204030204" pitchFamily="34" charset="0"/>
              </a:rPr>
              <a:t> and </a:t>
            </a:r>
            <a:r>
              <a:rPr lang="en-US" sz="3200" b="1" dirty="0">
                <a:latin typeface="Calibri" panose="020F0502020204030204" pitchFamily="34" charset="0"/>
              </a:rPr>
              <a:t>reproduce</a:t>
            </a:r>
          </a:p>
        </p:txBody>
      </p:sp>
      <p:pic>
        <p:nvPicPr>
          <p:cNvPr id="3" name="Picture 2" descr="H:\Education Department\06 Graphic Projects\Tick Related Illustrations\blood.jpg"/>
          <p:cNvPicPr>
            <a:picLocks noChangeAspect="1" noChangeArrowheads="1"/>
          </p:cNvPicPr>
          <p:nvPr/>
        </p:nvPicPr>
        <p:blipFill>
          <a:blip r:embed="rId4" cstate="print"/>
          <a:srcRect/>
          <a:stretch>
            <a:fillRect/>
          </a:stretch>
        </p:blipFill>
        <p:spPr bwMode="auto">
          <a:xfrm>
            <a:off x="2819400" y="4875236"/>
            <a:ext cx="685800" cy="687364"/>
          </a:xfrm>
          <a:prstGeom prst="rect">
            <a:avLst/>
          </a:prstGeom>
          <a:noFill/>
        </p:spPr>
      </p:pic>
      <p:pic>
        <p:nvPicPr>
          <p:cNvPr id="13" name="Picture 12" descr="H:\Education Department\06 Graphic Projects\Tick Related Illustrations\blood.jpg"/>
          <p:cNvPicPr>
            <a:picLocks noChangeAspect="1" noChangeArrowheads="1"/>
          </p:cNvPicPr>
          <p:nvPr/>
        </p:nvPicPr>
        <p:blipFill>
          <a:blip r:embed="rId4" cstate="print"/>
          <a:srcRect/>
          <a:stretch>
            <a:fillRect/>
          </a:stretch>
        </p:blipFill>
        <p:spPr bwMode="auto">
          <a:xfrm>
            <a:off x="2438400" y="1600200"/>
            <a:ext cx="685800" cy="687364"/>
          </a:xfrm>
          <a:prstGeom prst="rect">
            <a:avLst/>
          </a:prstGeom>
          <a:noFill/>
        </p:spPr>
      </p:pic>
      <p:pic>
        <p:nvPicPr>
          <p:cNvPr id="14" name="Picture 13" descr="H:\Education Department\06 Graphic Projects\Tick Related Illustrations\blood.jpg"/>
          <p:cNvPicPr>
            <a:picLocks noChangeAspect="1" noChangeArrowheads="1"/>
          </p:cNvPicPr>
          <p:nvPr/>
        </p:nvPicPr>
        <p:blipFill>
          <a:blip r:embed="rId4" cstate="print"/>
          <a:srcRect/>
          <a:stretch>
            <a:fillRect/>
          </a:stretch>
        </p:blipFill>
        <p:spPr bwMode="auto">
          <a:xfrm>
            <a:off x="6019800" y="1370036"/>
            <a:ext cx="685800" cy="68736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001B-C310-4D73-A759-7C2226DFD37F}"/>
              </a:ext>
            </a:extLst>
          </p:cNvPr>
          <p:cNvSpPr>
            <a:spLocks noGrp="1"/>
          </p:cNvSpPr>
          <p:nvPr>
            <p:ph type="title"/>
          </p:nvPr>
        </p:nvSpPr>
        <p:spPr/>
        <p:txBody>
          <a:bodyPr/>
          <a:lstStyle/>
          <a:p>
            <a:r>
              <a:rPr lang="en-US" dirty="0">
                <a:solidFill>
                  <a:srgbClr val="31859C"/>
                </a:solidFill>
              </a:rPr>
              <a:t>Western Black-legged Ticks</a:t>
            </a:r>
          </a:p>
        </p:txBody>
      </p:sp>
      <p:pic>
        <p:nvPicPr>
          <p:cNvPr id="5" name="Picture 4">
            <a:extLst>
              <a:ext uri="{FF2B5EF4-FFF2-40B4-BE49-F238E27FC236}">
                <a16:creationId xmlns:a16="http://schemas.microsoft.com/office/drawing/2014/main" id="{B669ED88-1A1D-4782-B8C9-C558397C8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9" y="1417638"/>
            <a:ext cx="6650182" cy="4954385"/>
          </a:xfrm>
          <a:prstGeom prst="rect">
            <a:avLst/>
          </a:prstGeom>
        </p:spPr>
      </p:pic>
    </p:spTree>
    <p:extLst>
      <p:ext uri="{BB962C8B-B14F-4D97-AF65-F5344CB8AC3E}">
        <p14:creationId xmlns:p14="http://schemas.microsoft.com/office/powerpoint/2010/main" val="308316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Education Department\06 Graphic Projects\Tick Related Illustrations\Nymph.jpg"/>
          <p:cNvPicPr>
            <a:picLocks noChangeAspect="1" noChangeArrowheads="1"/>
          </p:cNvPicPr>
          <p:nvPr/>
        </p:nvPicPr>
        <p:blipFill>
          <a:blip r:embed="rId3" cstate="print"/>
          <a:srcRect/>
          <a:stretch>
            <a:fillRect/>
          </a:stretch>
        </p:blipFill>
        <p:spPr bwMode="auto">
          <a:xfrm>
            <a:off x="6220968" y="2693914"/>
            <a:ext cx="1399032" cy="1395984"/>
          </a:xfrm>
          <a:prstGeom prst="rect">
            <a:avLst/>
          </a:prstGeom>
          <a:noFill/>
        </p:spPr>
      </p:pic>
      <p:pic>
        <p:nvPicPr>
          <p:cNvPr id="2054" name="Picture 6" descr="H:\Education Department\06 Graphic Projects\Tick Related Illustrations\Larva.jpg"/>
          <p:cNvPicPr>
            <a:picLocks noChangeAspect="1" noChangeArrowheads="1"/>
          </p:cNvPicPr>
          <p:nvPr/>
        </p:nvPicPr>
        <p:blipFill>
          <a:blip r:embed="rId4" cstate="print"/>
          <a:srcRect/>
          <a:stretch>
            <a:fillRect/>
          </a:stretch>
        </p:blipFill>
        <p:spPr bwMode="auto">
          <a:xfrm>
            <a:off x="6220968" y="4644634"/>
            <a:ext cx="1399032" cy="1402080"/>
          </a:xfrm>
          <a:prstGeom prst="rect">
            <a:avLst/>
          </a:prstGeom>
          <a:noFill/>
        </p:spPr>
      </p:pic>
      <p:pic>
        <p:nvPicPr>
          <p:cNvPr id="2055" name="Picture 7" descr="H:\Education Department\06 Graphic Projects\Tick Related Illustrations\Adult.jpg"/>
          <p:cNvPicPr>
            <a:picLocks noChangeAspect="1" noChangeArrowheads="1"/>
          </p:cNvPicPr>
          <p:nvPr/>
        </p:nvPicPr>
        <p:blipFill>
          <a:blip r:embed="rId5" cstate="print"/>
          <a:srcRect/>
          <a:stretch>
            <a:fillRect/>
          </a:stretch>
        </p:blipFill>
        <p:spPr bwMode="auto">
          <a:xfrm>
            <a:off x="6220968" y="788914"/>
            <a:ext cx="1402080" cy="1395984"/>
          </a:xfrm>
          <a:prstGeom prst="rect">
            <a:avLst/>
          </a:prstGeom>
          <a:noFill/>
        </p:spPr>
      </p:pic>
      <p:pic>
        <p:nvPicPr>
          <p:cNvPr id="2059" name="Picture 11" descr="H:\Education Department\06 Graphic Projects\Tick Related Illustrations\Deer.jpg"/>
          <p:cNvPicPr>
            <a:picLocks noChangeAspect="1" noChangeArrowheads="1"/>
          </p:cNvPicPr>
          <p:nvPr/>
        </p:nvPicPr>
        <p:blipFill>
          <a:blip r:embed="rId6" cstate="print"/>
          <a:srcRect/>
          <a:stretch>
            <a:fillRect/>
          </a:stretch>
        </p:blipFill>
        <p:spPr bwMode="auto">
          <a:xfrm>
            <a:off x="7592568" y="788914"/>
            <a:ext cx="1389888" cy="1389888"/>
          </a:xfrm>
          <a:prstGeom prst="rect">
            <a:avLst/>
          </a:prstGeom>
          <a:noFill/>
        </p:spPr>
      </p:pic>
      <p:pic>
        <p:nvPicPr>
          <p:cNvPr id="2060" name="Picture 12" descr="H:\Education Department\06 Graphic Projects\Tick Related Illustrations\Rodent.jpg"/>
          <p:cNvPicPr>
            <a:picLocks noChangeAspect="1" noChangeArrowheads="1"/>
          </p:cNvPicPr>
          <p:nvPr/>
        </p:nvPicPr>
        <p:blipFill>
          <a:blip r:embed="rId7" cstate="print"/>
          <a:srcRect/>
          <a:stretch>
            <a:fillRect/>
          </a:stretch>
        </p:blipFill>
        <p:spPr bwMode="auto">
          <a:xfrm>
            <a:off x="7592568" y="4644634"/>
            <a:ext cx="1399032" cy="1395984"/>
          </a:xfrm>
          <a:prstGeom prst="rect">
            <a:avLst/>
          </a:prstGeom>
          <a:noFill/>
        </p:spPr>
      </p:pic>
      <p:pic>
        <p:nvPicPr>
          <p:cNvPr id="2061" name="Picture 13" descr="H:\Education Department\06 Graphic Projects\Tick Related Illustrations\Lizard.jpg"/>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Lst>
          </a:blip>
          <a:srcRect/>
          <a:stretch>
            <a:fillRect/>
          </a:stretch>
        </p:blipFill>
        <p:spPr bwMode="auto">
          <a:xfrm>
            <a:off x="7592568" y="2693914"/>
            <a:ext cx="1392916" cy="1389888"/>
          </a:xfrm>
          <a:prstGeom prst="rect">
            <a:avLst/>
          </a:prstGeom>
          <a:noFill/>
        </p:spPr>
      </p:pic>
      <p:pic>
        <p:nvPicPr>
          <p:cNvPr id="2051" name="Picture 3" descr="H:\Education Department\06 Graphic Projects\Tick Related Illustrations\Tick Habitat Smaller.jpg"/>
          <p:cNvPicPr>
            <a:picLocks noChangeAspect="1" noChangeArrowheads="1"/>
          </p:cNvPicPr>
          <p:nvPr/>
        </p:nvPicPr>
        <p:blipFill>
          <a:blip r:embed="rId10" cstate="print"/>
          <a:srcRect/>
          <a:stretch>
            <a:fillRect/>
          </a:stretch>
        </p:blipFill>
        <p:spPr bwMode="auto">
          <a:xfrm>
            <a:off x="231648" y="255514"/>
            <a:ext cx="6019802" cy="6019800"/>
          </a:xfrm>
          <a:prstGeom prst="rect">
            <a:avLst/>
          </a:prstGeom>
          <a:noFill/>
        </p:spPr>
      </p:pic>
      <p:pic>
        <p:nvPicPr>
          <p:cNvPr id="10" name="Picture 6" descr="H:\Education Department\06 Graphic Projects\Tick Related Illustrations\Larva.jpg"/>
          <p:cNvPicPr>
            <a:picLocks noChangeAspect="1" noChangeArrowheads="1"/>
          </p:cNvPicPr>
          <p:nvPr/>
        </p:nvPicPr>
        <p:blipFill>
          <a:blip r:embed="rId4" cstate="print"/>
          <a:srcRect/>
          <a:stretch>
            <a:fillRect/>
          </a:stretch>
        </p:blipFill>
        <p:spPr bwMode="auto">
          <a:xfrm>
            <a:off x="3965448" y="3836914"/>
            <a:ext cx="729929" cy="731520"/>
          </a:xfrm>
          <a:prstGeom prst="rect">
            <a:avLst/>
          </a:prstGeom>
          <a:noFill/>
        </p:spPr>
      </p:pic>
      <p:pic>
        <p:nvPicPr>
          <p:cNvPr id="12" name="Picture 5" descr="H:\Education Department\06 Graphic Projects\Tick Related Illustrations\Nymph.jpg"/>
          <p:cNvPicPr>
            <a:picLocks noChangeAspect="1" noChangeArrowheads="1"/>
          </p:cNvPicPr>
          <p:nvPr/>
        </p:nvPicPr>
        <p:blipFill>
          <a:blip r:embed="rId3" cstate="print"/>
          <a:srcRect/>
          <a:stretch>
            <a:fillRect/>
          </a:stretch>
        </p:blipFill>
        <p:spPr bwMode="auto">
          <a:xfrm>
            <a:off x="5413248" y="3151114"/>
            <a:ext cx="733118" cy="731520"/>
          </a:xfrm>
          <a:prstGeom prst="rect">
            <a:avLst/>
          </a:prstGeom>
          <a:noFill/>
        </p:spPr>
      </p:pic>
      <p:pic>
        <p:nvPicPr>
          <p:cNvPr id="16" name="Picture 7" descr="H:\Education Department\06 Graphic Projects\Tick Related Illustrations\Adult.jpg"/>
          <p:cNvPicPr>
            <a:picLocks noChangeAspect="1" noChangeArrowheads="1"/>
          </p:cNvPicPr>
          <p:nvPr/>
        </p:nvPicPr>
        <p:blipFill>
          <a:blip r:embed="rId5" cstate="print"/>
          <a:srcRect/>
          <a:stretch>
            <a:fillRect/>
          </a:stretch>
        </p:blipFill>
        <p:spPr bwMode="auto">
          <a:xfrm>
            <a:off x="2289048" y="4903714"/>
            <a:ext cx="734714" cy="731520"/>
          </a:xfrm>
          <a:prstGeom prst="rect">
            <a:avLst/>
          </a:prstGeom>
          <a:noFill/>
        </p:spPr>
      </p:pic>
      <p:pic>
        <p:nvPicPr>
          <p:cNvPr id="1026" name="Picture 2" descr="H:\Education Department\06 Graphic Projects\Tick Related Illustrations\nymph_litter.jpg"/>
          <p:cNvPicPr>
            <a:picLocks noChangeAspect="1" noChangeArrowheads="1"/>
          </p:cNvPicPr>
          <p:nvPr/>
        </p:nvPicPr>
        <p:blipFill>
          <a:blip r:embed="rId11" cstate="print"/>
          <a:srcRect/>
          <a:stretch>
            <a:fillRect/>
          </a:stretch>
        </p:blipFill>
        <p:spPr bwMode="auto">
          <a:xfrm>
            <a:off x="4956048" y="4522714"/>
            <a:ext cx="685800" cy="685800"/>
          </a:xfrm>
          <a:prstGeom prst="rect">
            <a:avLst/>
          </a:prstGeom>
          <a:noFill/>
        </p:spPr>
      </p:pic>
      <p:pic>
        <p:nvPicPr>
          <p:cNvPr id="1027" name="Picture 3" descr="H:\Education Department\06 Graphic Projects\Tick Related Illustrations\Nymph_tree.jpg"/>
          <p:cNvPicPr>
            <a:picLocks noChangeAspect="1" noChangeArrowheads="1"/>
          </p:cNvPicPr>
          <p:nvPr/>
        </p:nvPicPr>
        <p:blipFill>
          <a:blip r:embed="rId12" cstate="print"/>
          <a:srcRect/>
          <a:stretch>
            <a:fillRect/>
          </a:stretch>
        </p:blipFill>
        <p:spPr bwMode="auto">
          <a:xfrm>
            <a:off x="993648" y="4675114"/>
            <a:ext cx="685800" cy="685800"/>
          </a:xfrm>
          <a:prstGeom prst="rect">
            <a:avLst/>
          </a:prstGeom>
          <a:noFill/>
        </p:spPr>
      </p:pic>
      <p:pic>
        <p:nvPicPr>
          <p:cNvPr id="19" name="Picture 3" descr="H:\Education Department\06 Graphic Projects\Tick Related Illustrations\Nymph_tree.jpg"/>
          <p:cNvPicPr>
            <a:picLocks noChangeAspect="1" noChangeArrowheads="1"/>
          </p:cNvPicPr>
          <p:nvPr/>
        </p:nvPicPr>
        <p:blipFill>
          <a:blip r:embed="rId12" cstate="print"/>
          <a:srcRect/>
          <a:stretch>
            <a:fillRect/>
          </a:stretch>
        </p:blipFill>
        <p:spPr bwMode="auto">
          <a:xfrm rot="16200000">
            <a:off x="2441448" y="2008114"/>
            <a:ext cx="685800" cy="685800"/>
          </a:xfrm>
          <a:prstGeom prst="rect">
            <a:avLst/>
          </a:prstGeom>
          <a:noFill/>
        </p:spPr>
      </p:pic>
      <p:sp>
        <p:nvSpPr>
          <p:cNvPr id="17" name="TextBox 16"/>
          <p:cNvSpPr txBox="1"/>
          <p:nvPr/>
        </p:nvSpPr>
        <p:spPr>
          <a:xfrm>
            <a:off x="6251448" y="6046714"/>
            <a:ext cx="1371600" cy="400110"/>
          </a:xfrm>
          <a:prstGeom prst="rect">
            <a:avLst/>
          </a:prstGeom>
          <a:noFill/>
        </p:spPr>
        <p:txBody>
          <a:bodyPr wrap="square" rtlCol="0">
            <a:spAutoFit/>
          </a:bodyPr>
          <a:lstStyle/>
          <a:p>
            <a:pPr algn="ctr"/>
            <a:r>
              <a:rPr lang="en-US" sz="2000" b="1" dirty="0">
                <a:latin typeface="Calibri" panose="020F0502020204030204" pitchFamily="34" charset="0"/>
              </a:rPr>
              <a:t>Larva</a:t>
            </a:r>
          </a:p>
        </p:txBody>
      </p:sp>
      <p:sp>
        <p:nvSpPr>
          <p:cNvPr id="18" name="TextBox 17"/>
          <p:cNvSpPr txBox="1"/>
          <p:nvPr/>
        </p:nvSpPr>
        <p:spPr>
          <a:xfrm>
            <a:off x="6251448" y="4065514"/>
            <a:ext cx="1371600" cy="400110"/>
          </a:xfrm>
          <a:prstGeom prst="rect">
            <a:avLst/>
          </a:prstGeom>
          <a:noFill/>
        </p:spPr>
        <p:txBody>
          <a:bodyPr wrap="square" rtlCol="0">
            <a:spAutoFit/>
          </a:bodyPr>
          <a:lstStyle/>
          <a:p>
            <a:pPr algn="ctr"/>
            <a:r>
              <a:rPr lang="en-US" sz="2000" b="1" dirty="0">
                <a:latin typeface="Calibri" panose="020F0502020204030204" pitchFamily="34" charset="0"/>
              </a:rPr>
              <a:t>Nymph</a:t>
            </a:r>
          </a:p>
        </p:txBody>
      </p:sp>
      <p:sp>
        <p:nvSpPr>
          <p:cNvPr id="20" name="TextBox 19"/>
          <p:cNvSpPr txBox="1"/>
          <p:nvPr/>
        </p:nvSpPr>
        <p:spPr>
          <a:xfrm>
            <a:off x="6251448" y="2160514"/>
            <a:ext cx="1371600" cy="400110"/>
          </a:xfrm>
          <a:prstGeom prst="rect">
            <a:avLst/>
          </a:prstGeom>
          <a:noFill/>
        </p:spPr>
        <p:txBody>
          <a:bodyPr wrap="square" rtlCol="0">
            <a:spAutoFit/>
          </a:bodyPr>
          <a:lstStyle/>
          <a:p>
            <a:pPr algn="ctr"/>
            <a:r>
              <a:rPr lang="en-US" sz="2000" b="1" dirty="0">
                <a:latin typeface="Calibri" panose="020F0502020204030204" pitchFamily="34" charset="0"/>
              </a:rPr>
              <a:t>Adult</a:t>
            </a:r>
          </a:p>
        </p:txBody>
      </p:sp>
      <p:sp>
        <p:nvSpPr>
          <p:cNvPr id="21" name="TextBox 20">
            <a:extLst>
              <a:ext uri="{FF2B5EF4-FFF2-40B4-BE49-F238E27FC236}">
                <a16:creationId xmlns:a16="http://schemas.microsoft.com/office/drawing/2014/main" id="{D165C4F0-D409-427B-9FFB-F651CF49B2F8}"/>
              </a:ext>
            </a:extLst>
          </p:cNvPr>
          <p:cNvSpPr txBox="1"/>
          <p:nvPr/>
        </p:nvSpPr>
        <p:spPr>
          <a:xfrm>
            <a:off x="5905500" y="208746"/>
            <a:ext cx="3543300" cy="477054"/>
          </a:xfrm>
          <a:prstGeom prst="rect">
            <a:avLst/>
          </a:prstGeom>
          <a:noFill/>
        </p:spPr>
        <p:txBody>
          <a:bodyPr wrap="square" rtlCol="0">
            <a:spAutoFit/>
          </a:bodyPr>
          <a:lstStyle/>
          <a:p>
            <a:pPr algn="ctr"/>
            <a:r>
              <a:rPr lang="en-US" sz="2500" b="1" dirty="0">
                <a:solidFill>
                  <a:srgbClr val="31859C"/>
                </a:solidFill>
                <a:latin typeface="Calibri" panose="020F0502020204030204" pitchFamily="34" charset="0"/>
              </a:rPr>
              <a:t>Tick Habitats + Hosts</a:t>
            </a:r>
          </a:p>
        </p:txBody>
      </p:sp>
      <p:pic>
        <p:nvPicPr>
          <p:cNvPr id="22" name="Picture 7" descr="H:\Education Department\06 Graphic Projects\Tick Related Illustrations\Adult.jpg">
            <a:extLst>
              <a:ext uri="{FF2B5EF4-FFF2-40B4-BE49-F238E27FC236}">
                <a16:creationId xmlns:a16="http://schemas.microsoft.com/office/drawing/2014/main" id="{9901B146-96AC-4AEF-A96B-6315C59A8E14}"/>
              </a:ext>
            </a:extLst>
          </p:cNvPr>
          <p:cNvPicPr>
            <a:picLocks noChangeAspect="1" noChangeArrowheads="1"/>
          </p:cNvPicPr>
          <p:nvPr/>
        </p:nvPicPr>
        <p:blipFill>
          <a:blip r:embed="rId5" cstate="print"/>
          <a:srcRect/>
          <a:stretch>
            <a:fillRect/>
          </a:stretch>
        </p:blipFill>
        <p:spPr bwMode="auto">
          <a:xfrm>
            <a:off x="1660579" y="3916680"/>
            <a:ext cx="734714" cy="73152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1+#ppt_w/2"/>
                                          </p:val>
                                        </p:tav>
                                        <p:tav tm="100000">
                                          <p:val>
                                            <p:strVal val="#ppt_x"/>
                                          </p:val>
                                        </p:tav>
                                      </p:tavLst>
                                    </p:anim>
                                    <p:anim calcmode="lin" valueType="num">
                                      <p:cBhvr additive="base">
                                        <p:cTn id="8" dur="500" fill="hold"/>
                                        <p:tgtEl>
                                          <p:spTgt spid="206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par>
                                <p:cTn id="26" presetID="2" presetClass="entr" presetSubtype="2" fill="hold" nodeType="withEffect">
                                  <p:stCondLst>
                                    <p:cond delay="0"/>
                                  </p:stCondLst>
                                  <p:childTnLst>
                                    <p:set>
                                      <p:cBhvr>
                                        <p:cTn id="27" dur="1" fill="hold">
                                          <p:stCondLst>
                                            <p:cond delay="0"/>
                                          </p:stCondLst>
                                        </p:cTn>
                                        <p:tgtEl>
                                          <p:spTgt spid="2061"/>
                                        </p:tgtEl>
                                        <p:attrNameLst>
                                          <p:attrName>style.visibility</p:attrName>
                                        </p:attrNameLst>
                                      </p:cBhvr>
                                      <p:to>
                                        <p:strVal val="visible"/>
                                      </p:to>
                                    </p:set>
                                    <p:anim calcmode="lin" valueType="num">
                                      <p:cBhvr additive="base">
                                        <p:cTn id="28" dur="500" fill="hold"/>
                                        <p:tgtEl>
                                          <p:spTgt spid="2061"/>
                                        </p:tgtEl>
                                        <p:attrNameLst>
                                          <p:attrName>ppt_x</p:attrName>
                                        </p:attrNameLst>
                                      </p:cBhvr>
                                      <p:tavLst>
                                        <p:tav tm="0">
                                          <p:val>
                                            <p:strVal val="1+#ppt_w/2"/>
                                          </p:val>
                                        </p:tav>
                                        <p:tav tm="100000">
                                          <p:val>
                                            <p:strVal val="#ppt_x"/>
                                          </p:val>
                                        </p:tav>
                                      </p:tavLst>
                                    </p:anim>
                                    <p:anim calcmode="lin" valueType="num">
                                      <p:cBhvr additive="base">
                                        <p:cTn id="29" dur="500" fill="hold"/>
                                        <p:tgtEl>
                                          <p:spTgt spid="206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2" presetClass="entr" presetSubtype="2" fill="hold" nodeType="withEffect">
                                  <p:stCondLst>
                                    <p:cond delay="0"/>
                                  </p:stCondLst>
                                  <p:childTnLst>
                                    <p:set>
                                      <p:cBhvr>
                                        <p:cTn id="36" dur="1" fill="hold">
                                          <p:stCondLst>
                                            <p:cond delay="0"/>
                                          </p:stCondLst>
                                        </p:cTn>
                                        <p:tgtEl>
                                          <p:spTgt spid="2059"/>
                                        </p:tgtEl>
                                        <p:attrNameLst>
                                          <p:attrName>style.visibility</p:attrName>
                                        </p:attrNameLst>
                                      </p:cBhvr>
                                      <p:to>
                                        <p:strVal val="visible"/>
                                      </p:to>
                                    </p:set>
                                    <p:anim calcmode="lin" valueType="num">
                                      <p:cBhvr additive="base">
                                        <p:cTn id="37" dur="500" fill="hold"/>
                                        <p:tgtEl>
                                          <p:spTgt spid="2059"/>
                                        </p:tgtEl>
                                        <p:attrNameLst>
                                          <p:attrName>ppt_x</p:attrName>
                                        </p:attrNameLst>
                                      </p:cBhvr>
                                      <p:tavLst>
                                        <p:tav tm="0">
                                          <p:val>
                                            <p:strVal val="1+#ppt_w/2"/>
                                          </p:val>
                                        </p:tav>
                                        <p:tav tm="100000">
                                          <p:val>
                                            <p:strVal val="#ppt_x"/>
                                          </p:val>
                                        </p:tav>
                                      </p:tavLst>
                                    </p:anim>
                                    <p:anim calcmode="lin" valueType="num">
                                      <p:cBhvr additive="base">
                                        <p:cTn id="38" dur="500" fill="hold"/>
                                        <p:tgtEl>
                                          <p:spTgt spid="2059"/>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ducation Department\06 Graphic Projects\Tick Related Illustrations\Tick Habitat Smaller.jpg"/>
          <p:cNvPicPr>
            <a:picLocks noChangeAspect="1" noChangeArrowheads="1"/>
          </p:cNvPicPr>
          <p:nvPr/>
        </p:nvPicPr>
        <p:blipFill>
          <a:blip r:embed="rId3" cstate="print">
            <a:duotone>
              <a:schemeClr val="bg2">
                <a:shade val="45000"/>
                <a:satMod val="135000"/>
              </a:schemeClr>
              <a:prstClr val="white"/>
            </a:duotone>
          </a:blip>
          <a:stretch>
            <a:fillRect/>
          </a:stretch>
        </p:blipFill>
        <p:spPr bwMode="auto">
          <a:xfrm>
            <a:off x="-152400" y="-1066800"/>
            <a:ext cx="9448800" cy="9144000"/>
          </a:xfrm>
          <a:prstGeom prst="rect">
            <a:avLst/>
          </a:prstGeom>
          <a:noFill/>
          <a:ln>
            <a:noFill/>
          </a:ln>
        </p:spPr>
      </p:pic>
      <p:sp>
        <p:nvSpPr>
          <p:cNvPr id="2" name="Title 1"/>
          <p:cNvSpPr>
            <a:spLocks noGrp="1"/>
          </p:cNvSpPr>
          <p:nvPr>
            <p:ph type="title"/>
          </p:nvPr>
        </p:nvSpPr>
        <p:spPr>
          <a:xfrm>
            <a:off x="304800" y="381000"/>
            <a:ext cx="4343400" cy="990600"/>
          </a:xfrm>
        </p:spPr>
        <p:txBody>
          <a:bodyPr>
            <a:normAutofit fontScale="90000"/>
          </a:bodyPr>
          <a:lstStyle/>
          <a:p>
            <a:r>
              <a:rPr lang="en-US" sz="4900" b="1" dirty="0">
                <a:solidFill>
                  <a:srgbClr val="CC0000"/>
                </a:solidFill>
                <a:latin typeface="Calibri" panose="020F0502020204030204" pitchFamily="34" charset="0"/>
              </a:rPr>
              <a:t>Safety Tips</a:t>
            </a:r>
            <a:br>
              <a:rPr lang="en-US" b="1" u="sng" dirty="0">
                <a:solidFill>
                  <a:srgbClr val="CC0000"/>
                </a:solidFill>
                <a:latin typeface="Calibri" panose="020F0502020204030204" pitchFamily="34" charset="0"/>
              </a:rPr>
            </a:br>
            <a:r>
              <a:rPr lang="en-US" sz="3600" dirty="0">
                <a:solidFill>
                  <a:srgbClr val="CC0000"/>
                </a:solidFill>
                <a:latin typeface="Calibri" panose="020F0502020204030204" pitchFamily="34" charset="0"/>
              </a:rPr>
              <a:t>for visiting tick habitat</a:t>
            </a:r>
            <a:endParaRPr lang="en-US" sz="3600" u="sng" dirty="0">
              <a:solidFill>
                <a:srgbClr val="CC0000"/>
              </a:solidFill>
              <a:latin typeface="Calibri" panose="020F0502020204030204" pitchFamily="34" charset="0"/>
            </a:endParaRPr>
          </a:p>
        </p:txBody>
      </p:sp>
      <p:sp>
        <p:nvSpPr>
          <p:cNvPr id="3" name="Content Placeholder 2"/>
          <p:cNvSpPr>
            <a:spLocks noGrp="1"/>
          </p:cNvSpPr>
          <p:nvPr>
            <p:ph idx="1"/>
          </p:nvPr>
        </p:nvSpPr>
        <p:spPr>
          <a:xfrm>
            <a:off x="228600" y="990600"/>
            <a:ext cx="8686800" cy="6019800"/>
          </a:xfrm>
        </p:spPr>
        <p:txBody>
          <a:bodyPr>
            <a:normAutofit/>
          </a:bodyPr>
          <a:lstStyle/>
          <a:p>
            <a:pPr marL="0" indent="0">
              <a:buNone/>
            </a:pPr>
            <a:endParaRPr lang="en-US" dirty="0">
              <a:latin typeface="Calibri" panose="020F0502020204030204" pitchFamily="34" charset="0"/>
            </a:endParaRPr>
          </a:p>
          <a:p>
            <a:r>
              <a:rPr lang="en-US" sz="4300" b="1" dirty="0">
                <a:solidFill>
                  <a:srgbClr val="0070C0"/>
                </a:solidFill>
                <a:latin typeface="Calibri" panose="020F0502020204030204" pitchFamily="34" charset="0"/>
              </a:rPr>
              <a:t>Before</a:t>
            </a:r>
            <a:r>
              <a:rPr lang="en-US" sz="4300" dirty="0">
                <a:solidFill>
                  <a:srgbClr val="0070C0"/>
                </a:solidFill>
                <a:latin typeface="Calibri" panose="020F0502020204030204" pitchFamily="34" charset="0"/>
              </a:rPr>
              <a:t> your visit:</a:t>
            </a:r>
          </a:p>
          <a:p>
            <a:pPr>
              <a:buNone/>
            </a:pPr>
            <a:endParaRPr lang="en-US" sz="4300" dirty="0">
              <a:latin typeface="Calibri" panose="020F0502020204030204" pitchFamily="34" charset="0"/>
            </a:endParaRPr>
          </a:p>
          <a:p>
            <a:r>
              <a:rPr lang="en-US" sz="4300" b="1" dirty="0">
                <a:solidFill>
                  <a:srgbClr val="00B050"/>
                </a:solidFill>
                <a:latin typeface="Calibri" panose="020F0502020204030204" pitchFamily="34" charset="0"/>
              </a:rPr>
              <a:t>During</a:t>
            </a:r>
            <a:r>
              <a:rPr lang="en-US" sz="4300" dirty="0">
                <a:solidFill>
                  <a:srgbClr val="00B050"/>
                </a:solidFill>
                <a:latin typeface="Calibri" panose="020F0502020204030204" pitchFamily="34" charset="0"/>
              </a:rPr>
              <a:t> your visit:</a:t>
            </a:r>
          </a:p>
          <a:p>
            <a:pPr>
              <a:buNone/>
            </a:pPr>
            <a:endParaRPr lang="en-US" sz="4300" dirty="0">
              <a:latin typeface="Calibri" panose="020F0502020204030204" pitchFamily="34" charset="0"/>
            </a:endParaRPr>
          </a:p>
          <a:p>
            <a:r>
              <a:rPr lang="en-US" sz="4300" b="1" dirty="0">
                <a:solidFill>
                  <a:schemeClr val="accent6">
                    <a:lumMod val="75000"/>
                  </a:schemeClr>
                </a:solidFill>
                <a:latin typeface="Calibri" panose="020F0502020204030204" pitchFamily="34" charset="0"/>
              </a:rPr>
              <a:t>After</a:t>
            </a:r>
            <a:r>
              <a:rPr lang="en-US" sz="4300" dirty="0">
                <a:solidFill>
                  <a:schemeClr val="accent6">
                    <a:lumMod val="75000"/>
                  </a:schemeClr>
                </a:solidFill>
                <a:latin typeface="Calibri" panose="020F0502020204030204" pitchFamily="34" charset="0"/>
              </a:rPr>
              <a:t> your visit:</a:t>
            </a:r>
          </a:p>
        </p:txBody>
      </p:sp>
      <p:pic>
        <p:nvPicPr>
          <p:cNvPr id="3075" name="Picture 3" descr="H:\Education Department\06 Graphic Projects\Tick Related Illustrations\light clothes.jpg"/>
          <p:cNvPicPr>
            <a:picLocks noChangeAspect="1" noChangeArrowheads="1"/>
          </p:cNvPicPr>
          <p:nvPr/>
        </p:nvPicPr>
        <p:blipFill>
          <a:blip r:embed="rId4" cstate="print"/>
          <a:srcRect/>
          <a:stretch>
            <a:fillRect/>
          </a:stretch>
        </p:blipFill>
        <p:spPr bwMode="auto">
          <a:xfrm>
            <a:off x="5091906" y="533400"/>
            <a:ext cx="1401762" cy="1398588"/>
          </a:xfrm>
          <a:prstGeom prst="rect">
            <a:avLst/>
          </a:prstGeom>
          <a:noFill/>
        </p:spPr>
      </p:pic>
      <p:sp>
        <p:nvSpPr>
          <p:cNvPr id="9" name="TextBox 8"/>
          <p:cNvSpPr txBox="1"/>
          <p:nvPr/>
        </p:nvSpPr>
        <p:spPr>
          <a:xfrm>
            <a:off x="4800600" y="1905000"/>
            <a:ext cx="1981200" cy="646331"/>
          </a:xfrm>
          <a:prstGeom prst="rect">
            <a:avLst/>
          </a:prstGeom>
          <a:noFill/>
        </p:spPr>
        <p:txBody>
          <a:bodyPr wrap="square" rtlCol="0">
            <a:spAutoFit/>
          </a:bodyPr>
          <a:lstStyle/>
          <a:p>
            <a:pPr algn="ctr"/>
            <a:r>
              <a:rPr lang="en-US" b="1" dirty="0">
                <a:latin typeface="Calibri" panose="020F0502020204030204" pitchFamily="34" charset="0"/>
              </a:rPr>
              <a:t>Light colors, long pants / sleeves</a:t>
            </a:r>
          </a:p>
        </p:txBody>
      </p:sp>
      <p:pic>
        <p:nvPicPr>
          <p:cNvPr id="3074" name="Picture 2" descr="H:\Education Department\06 Graphic Projects\Tick Related Illustrations\Repellent.jpg"/>
          <p:cNvPicPr>
            <a:picLocks noChangeAspect="1" noChangeArrowheads="1"/>
          </p:cNvPicPr>
          <p:nvPr/>
        </p:nvPicPr>
        <p:blipFill>
          <a:blip r:embed="rId5" cstate="print"/>
          <a:srcRect/>
          <a:stretch>
            <a:fillRect/>
          </a:stretch>
        </p:blipFill>
        <p:spPr bwMode="auto">
          <a:xfrm>
            <a:off x="7135812" y="539751"/>
            <a:ext cx="1398587" cy="1392237"/>
          </a:xfrm>
          <a:prstGeom prst="rect">
            <a:avLst/>
          </a:prstGeom>
          <a:noFill/>
        </p:spPr>
      </p:pic>
      <p:sp>
        <p:nvSpPr>
          <p:cNvPr id="10" name="TextBox 9"/>
          <p:cNvSpPr txBox="1"/>
          <p:nvPr/>
        </p:nvSpPr>
        <p:spPr>
          <a:xfrm>
            <a:off x="7135812" y="1905000"/>
            <a:ext cx="1371600" cy="646331"/>
          </a:xfrm>
          <a:prstGeom prst="rect">
            <a:avLst/>
          </a:prstGeom>
          <a:noFill/>
        </p:spPr>
        <p:txBody>
          <a:bodyPr wrap="square" rtlCol="0">
            <a:spAutoFit/>
          </a:bodyPr>
          <a:lstStyle/>
          <a:p>
            <a:pPr algn="ctr"/>
            <a:r>
              <a:rPr lang="en-US" b="1" dirty="0">
                <a:latin typeface="Calibri" panose="020F0502020204030204" pitchFamily="34" charset="0"/>
              </a:rPr>
              <a:t>Use Repellent</a:t>
            </a:r>
          </a:p>
        </p:txBody>
      </p:sp>
      <p:pic>
        <p:nvPicPr>
          <p:cNvPr id="3076" name="Picture 4" descr="H:\Education Department\06 Graphic Projects\Tick Related Illustrations\Dryer.jpg"/>
          <p:cNvPicPr>
            <a:picLocks noChangeAspect="1" noChangeArrowheads="1"/>
          </p:cNvPicPr>
          <p:nvPr/>
        </p:nvPicPr>
        <p:blipFill>
          <a:blip r:embed="rId6" cstate="print"/>
          <a:srcRect/>
          <a:stretch>
            <a:fillRect/>
          </a:stretch>
        </p:blipFill>
        <p:spPr bwMode="auto">
          <a:xfrm>
            <a:off x="7135812" y="4724400"/>
            <a:ext cx="1398587" cy="1398587"/>
          </a:xfrm>
          <a:prstGeom prst="rect">
            <a:avLst/>
          </a:prstGeom>
          <a:noFill/>
        </p:spPr>
      </p:pic>
      <p:sp>
        <p:nvSpPr>
          <p:cNvPr id="11" name="TextBox 10"/>
          <p:cNvSpPr txBox="1"/>
          <p:nvPr/>
        </p:nvSpPr>
        <p:spPr>
          <a:xfrm>
            <a:off x="6882605" y="6122938"/>
            <a:ext cx="1905000" cy="646331"/>
          </a:xfrm>
          <a:prstGeom prst="rect">
            <a:avLst/>
          </a:prstGeom>
          <a:noFill/>
        </p:spPr>
        <p:txBody>
          <a:bodyPr wrap="square" rtlCol="0">
            <a:spAutoFit/>
          </a:bodyPr>
          <a:lstStyle/>
          <a:p>
            <a:pPr algn="ctr"/>
            <a:r>
              <a:rPr lang="en-US" b="1" dirty="0">
                <a:latin typeface="Calibri" panose="020F0502020204030204" pitchFamily="34" charset="0"/>
              </a:rPr>
              <a:t>Dry clothes on high heat</a:t>
            </a:r>
          </a:p>
        </p:txBody>
      </p:sp>
      <p:pic>
        <p:nvPicPr>
          <p:cNvPr id="3077" name="Picture 5" descr="H:\Education Department\06 Graphic Projects\Tick Related Illustrations\Shower.jpg"/>
          <p:cNvPicPr>
            <a:picLocks noChangeAspect="1" noChangeArrowheads="1"/>
          </p:cNvPicPr>
          <p:nvPr/>
        </p:nvPicPr>
        <p:blipFill>
          <a:blip r:embed="rId7" cstate="print"/>
          <a:srcRect/>
          <a:stretch>
            <a:fillRect/>
          </a:stretch>
        </p:blipFill>
        <p:spPr bwMode="auto">
          <a:xfrm>
            <a:off x="5091907" y="4724400"/>
            <a:ext cx="1398587" cy="1398587"/>
          </a:xfrm>
          <a:prstGeom prst="rect">
            <a:avLst/>
          </a:prstGeom>
          <a:noFill/>
        </p:spPr>
      </p:pic>
      <p:sp>
        <p:nvSpPr>
          <p:cNvPr id="12" name="TextBox 11"/>
          <p:cNvSpPr txBox="1"/>
          <p:nvPr/>
        </p:nvSpPr>
        <p:spPr>
          <a:xfrm>
            <a:off x="4902200" y="6139934"/>
            <a:ext cx="1727200" cy="646331"/>
          </a:xfrm>
          <a:prstGeom prst="rect">
            <a:avLst/>
          </a:prstGeom>
          <a:noFill/>
        </p:spPr>
        <p:txBody>
          <a:bodyPr wrap="square" rtlCol="0">
            <a:spAutoFit/>
          </a:bodyPr>
          <a:lstStyle/>
          <a:p>
            <a:pPr algn="ctr"/>
            <a:r>
              <a:rPr lang="en-US" b="1" dirty="0">
                <a:latin typeface="Calibri" panose="020F0502020204030204" pitchFamily="34" charset="0"/>
              </a:rPr>
              <a:t>Shower and check </a:t>
            </a:r>
          </a:p>
        </p:txBody>
      </p:sp>
      <p:pic>
        <p:nvPicPr>
          <p:cNvPr id="3078" name="Picture 6" descr="H:\Education Department\06 Graphic Projects\Tick Related Illustrations\Trail.jpg"/>
          <p:cNvPicPr>
            <a:picLocks noChangeAspect="1" noChangeArrowheads="1"/>
          </p:cNvPicPr>
          <p:nvPr/>
        </p:nvPicPr>
        <p:blipFill>
          <a:blip r:embed="rId8" cstate="print"/>
          <a:srcRect/>
          <a:stretch>
            <a:fillRect/>
          </a:stretch>
        </p:blipFill>
        <p:spPr bwMode="auto">
          <a:xfrm>
            <a:off x="5091906" y="2819400"/>
            <a:ext cx="1398588" cy="1398587"/>
          </a:xfrm>
          <a:prstGeom prst="rect">
            <a:avLst/>
          </a:prstGeom>
          <a:noFill/>
        </p:spPr>
      </p:pic>
      <p:sp>
        <p:nvSpPr>
          <p:cNvPr id="20" name="TextBox 19"/>
          <p:cNvSpPr txBox="1"/>
          <p:nvPr/>
        </p:nvSpPr>
        <p:spPr>
          <a:xfrm>
            <a:off x="4953000" y="4191000"/>
            <a:ext cx="1676400" cy="369332"/>
          </a:xfrm>
          <a:prstGeom prst="rect">
            <a:avLst/>
          </a:prstGeom>
          <a:noFill/>
        </p:spPr>
        <p:txBody>
          <a:bodyPr wrap="square" rtlCol="0">
            <a:spAutoFit/>
          </a:bodyPr>
          <a:lstStyle/>
          <a:p>
            <a:pPr algn="ctr"/>
            <a:r>
              <a:rPr lang="en-US" b="1" dirty="0">
                <a:latin typeface="Calibri" panose="020F0502020204030204" pitchFamily="34" charset="0"/>
              </a:rPr>
              <a:t>Center of trail</a:t>
            </a:r>
          </a:p>
        </p:txBody>
      </p:sp>
      <p:pic>
        <p:nvPicPr>
          <p:cNvPr id="3079" name="Picture 7" descr="H:\Education Department\06 Graphic Projects\Tick Related Illustrations\TickCheck.jpg"/>
          <p:cNvPicPr>
            <a:picLocks noChangeAspect="1" noChangeArrowheads="1"/>
          </p:cNvPicPr>
          <p:nvPr/>
        </p:nvPicPr>
        <p:blipFill>
          <a:blip r:embed="rId9" cstate="print"/>
          <a:srcRect/>
          <a:stretch>
            <a:fillRect/>
          </a:stretch>
        </p:blipFill>
        <p:spPr bwMode="auto">
          <a:xfrm>
            <a:off x="7135812" y="2819400"/>
            <a:ext cx="1398588" cy="1398587"/>
          </a:xfrm>
          <a:prstGeom prst="rect">
            <a:avLst/>
          </a:prstGeom>
          <a:noFill/>
        </p:spPr>
      </p:pic>
      <p:sp>
        <p:nvSpPr>
          <p:cNvPr id="22" name="TextBox 21"/>
          <p:cNvSpPr txBox="1"/>
          <p:nvPr/>
        </p:nvSpPr>
        <p:spPr>
          <a:xfrm>
            <a:off x="7010400" y="4191000"/>
            <a:ext cx="1600200" cy="369332"/>
          </a:xfrm>
          <a:prstGeom prst="rect">
            <a:avLst/>
          </a:prstGeom>
          <a:noFill/>
        </p:spPr>
        <p:txBody>
          <a:bodyPr wrap="square" rtlCol="0">
            <a:spAutoFit/>
          </a:bodyPr>
          <a:lstStyle/>
          <a:p>
            <a:pPr algn="ctr"/>
            <a:r>
              <a:rPr lang="en-US" b="1" dirty="0">
                <a:latin typeface="Calibri" panose="020F0502020204030204" pitchFamily="34" charset="0"/>
              </a:rPr>
              <a:t>Check for ticks</a:t>
            </a:r>
          </a:p>
        </p:txBody>
      </p:sp>
    </p:spTree>
    <p:extLst>
      <p:ext uri="{BB962C8B-B14F-4D97-AF65-F5344CB8AC3E}">
        <p14:creationId xmlns:p14="http://schemas.microsoft.com/office/powerpoint/2010/main" val="1135302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1+#ppt_w/2"/>
                                          </p:val>
                                        </p:tav>
                                        <p:tav tm="100000">
                                          <p:val>
                                            <p:strVal val="#ppt_x"/>
                                          </p:val>
                                        </p:tav>
                                      </p:tavLst>
                                    </p:anim>
                                    <p:anim calcmode="lin" valueType="num">
                                      <p:cBhvr additive="base">
                                        <p:cTn id="15" dur="500" fill="hold"/>
                                        <p:tgtEl>
                                          <p:spTgt spid="307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 calcmode="lin" valueType="num">
                                      <p:cBhvr additive="base">
                                        <p:cTn id="18" dur="500" fill="hold"/>
                                        <p:tgtEl>
                                          <p:spTgt spid="3075"/>
                                        </p:tgtEl>
                                        <p:attrNameLst>
                                          <p:attrName>ppt_x</p:attrName>
                                        </p:attrNameLst>
                                      </p:cBhvr>
                                      <p:tavLst>
                                        <p:tav tm="0">
                                          <p:val>
                                            <p:strVal val="1+#ppt_w/2"/>
                                          </p:val>
                                        </p:tav>
                                        <p:tav tm="100000">
                                          <p:val>
                                            <p:strVal val="#ppt_x"/>
                                          </p:val>
                                        </p:tav>
                                      </p:tavLst>
                                    </p:anim>
                                    <p:anim calcmode="lin" valueType="num">
                                      <p:cBhvr additive="base">
                                        <p:cTn id="19" dur="500" fill="hold"/>
                                        <p:tgtEl>
                                          <p:spTgt spid="307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2" presetClass="entr" presetSubtype="2"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1+#ppt_w/2"/>
                                          </p:val>
                                        </p:tav>
                                        <p:tav tm="100000">
                                          <p:val>
                                            <p:strVal val="#ppt_x"/>
                                          </p:val>
                                        </p:tav>
                                      </p:tavLst>
                                    </p:anim>
                                    <p:anim calcmode="lin" valueType="num">
                                      <p:cBhvr additive="base">
                                        <p:cTn id="32" dur="500" fill="hold"/>
                                        <p:tgtEl>
                                          <p:spTgt spid="307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additive="base">
                                        <p:cTn id="39" dur="500" fill="hold"/>
                                        <p:tgtEl>
                                          <p:spTgt spid="3079"/>
                                        </p:tgtEl>
                                        <p:attrNameLst>
                                          <p:attrName>ppt_x</p:attrName>
                                        </p:attrNameLst>
                                      </p:cBhvr>
                                      <p:tavLst>
                                        <p:tav tm="0">
                                          <p:val>
                                            <p:strVal val="1+#ppt_w/2"/>
                                          </p:val>
                                        </p:tav>
                                        <p:tav tm="100000">
                                          <p:val>
                                            <p:strVal val="#ppt_x"/>
                                          </p:val>
                                        </p:tav>
                                      </p:tavLst>
                                    </p:anim>
                                    <p:anim calcmode="lin" valueType="num">
                                      <p:cBhvr additive="base">
                                        <p:cTn id="40" dur="500" fill="hold"/>
                                        <p:tgtEl>
                                          <p:spTgt spid="307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childTnLst>
                                </p:cTn>
                              </p:par>
                              <p:par>
                                <p:cTn id="50" presetID="2" presetClass="entr" presetSubtype="2" fill="hold" nodeType="withEffect">
                                  <p:stCondLst>
                                    <p:cond delay="0"/>
                                  </p:stCondLst>
                                  <p:childTnLst>
                                    <p:set>
                                      <p:cBhvr>
                                        <p:cTn id="51" dur="1" fill="hold">
                                          <p:stCondLst>
                                            <p:cond delay="0"/>
                                          </p:stCondLst>
                                        </p:cTn>
                                        <p:tgtEl>
                                          <p:spTgt spid="3077"/>
                                        </p:tgtEl>
                                        <p:attrNameLst>
                                          <p:attrName>style.visibility</p:attrName>
                                        </p:attrNameLst>
                                      </p:cBhvr>
                                      <p:to>
                                        <p:strVal val="visible"/>
                                      </p:to>
                                    </p:set>
                                    <p:anim calcmode="lin" valueType="num">
                                      <p:cBhvr additive="base">
                                        <p:cTn id="52" dur="500" fill="hold"/>
                                        <p:tgtEl>
                                          <p:spTgt spid="3077"/>
                                        </p:tgtEl>
                                        <p:attrNameLst>
                                          <p:attrName>ppt_x</p:attrName>
                                        </p:attrNameLst>
                                      </p:cBhvr>
                                      <p:tavLst>
                                        <p:tav tm="0">
                                          <p:val>
                                            <p:strVal val="1+#ppt_w/2"/>
                                          </p:val>
                                        </p:tav>
                                        <p:tav tm="100000">
                                          <p:val>
                                            <p:strVal val="#ppt_x"/>
                                          </p:val>
                                        </p:tav>
                                      </p:tavLst>
                                    </p:anim>
                                    <p:anim calcmode="lin" valueType="num">
                                      <p:cBhvr additive="base">
                                        <p:cTn id="53" dur="500" fill="hold"/>
                                        <p:tgtEl>
                                          <p:spTgt spid="3077"/>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3076"/>
                                        </p:tgtEl>
                                        <p:attrNameLst>
                                          <p:attrName>style.visibility</p:attrName>
                                        </p:attrNameLst>
                                      </p:cBhvr>
                                      <p:to>
                                        <p:strVal val="visible"/>
                                      </p:to>
                                    </p:set>
                                    <p:anim calcmode="lin" valueType="num">
                                      <p:cBhvr additive="base">
                                        <p:cTn id="60" dur="500" fill="hold"/>
                                        <p:tgtEl>
                                          <p:spTgt spid="3076"/>
                                        </p:tgtEl>
                                        <p:attrNameLst>
                                          <p:attrName>ppt_x</p:attrName>
                                        </p:attrNameLst>
                                      </p:cBhvr>
                                      <p:tavLst>
                                        <p:tav tm="0">
                                          <p:val>
                                            <p:strVal val="1+#ppt_w/2"/>
                                          </p:val>
                                        </p:tav>
                                        <p:tav tm="100000">
                                          <p:val>
                                            <p:strVal val="#ppt_x"/>
                                          </p:val>
                                        </p:tav>
                                      </p:tavLst>
                                    </p:anim>
                                    <p:anim calcmode="lin" valueType="num">
                                      <p:cBhvr additive="base">
                                        <p:cTn id="61" dur="500" fill="hold"/>
                                        <p:tgtEl>
                                          <p:spTgt spid="3076"/>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1+#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1" grpId="0"/>
      <p:bldP spid="12"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64760"/>
          </a:xfrm>
        </p:spPr>
        <p:txBody>
          <a:bodyPr>
            <a:normAutofit/>
          </a:bodyPr>
          <a:lstStyle/>
          <a:p>
            <a:r>
              <a:rPr lang="en-US" b="1" dirty="0">
                <a:solidFill>
                  <a:srgbClr val="31859C"/>
                </a:solidFill>
                <a:latin typeface="Calibri" panose="020F0502020204030204" pitchFamily="34" charset="0"/>
              </a:rPr>
              <a:t>EEK! </a:t>
            </a:r>
            <a:br>
              <a:rPr lang="en-US" b="1" dirty="0">
                <a:solidFill>
                  <a:srgbClr val="31859C"/>
                </a:solidFill>
                <a:latin typeface="Calibri" panose="020F0502020204030204" pitchFamily="34" charset="0"/>
              </a:rPr>
            </a:br>
            <a:r>
              <a:rPr lang="en-US" sz="3400" b="1" dirty="0">
                <a:solidFill>
                  <a:srgbClr val="31859C"/>
                </a:solidFill>
                <a:latin typeface="Calibri" panose="020F0502020204030204" pitchFamily="34" charset="0"/>
              </a:rPr>
              <a:t>How to safely remove a tick if you are bitten:</a:t>
            </a:r>
          </a:p>
        </p:txBody>
      </p:sp>
      <p:sp>
        <p:nvSpPr>
          <p:cNvPr id="3" name="Content Placeholder 2"/>
          <p:cNvSpPr>
            <a:spLocks noGrp="1"/>
          </p:cNvSpPr>
          <p:nvPr>
            <p:ph idx="1"/>
          </p:nvPr>
        </p:nvSpPr>
        <p:spPr>
          <a:xfrm>
            <a:off x="381000" y="1676400"/>
            <a:ext cx="4495800" cy="4724400"/>
          </a:xfrm>
        </p:spPr>
        <p:txBody>
          <a:bodyPr>
            <a:normAutofit/>
          </a:bodyPr>
          <a:lstStyle/>
          <a:p>
            <a:pPr marL="514350" indent="-514350">
              <a:buFont typeface="+mj-lt"/>
              <a:buAutoNum type="arabicPeriod"/>
            </a:pPr>
            <a:r>
              <a:rPr lang="en-US" dirty="0">
                <a:latin typeface="Calibri" panose="020F0502020204030204" pitchFamily="34" charset="0"/>
              </a:rPr>
              <a:t>Get help</a:t>
            </a:r>
          </a:p>
          <a:p>
            <a:pPr marL="514350" indent="-514350">
              <a:buFont typeface="+mj-lt"/>
              <a:buAutoNum type="arabicPeriod"/>
            </a:pPr>
            <a:r>
              <a:rPr lang="en-US" dirty="0">
                <a:latin typeface="Calibri" panose="020F0502020204030204" pitchFamily="34" charset="0"/>
              </a:rPr>
              <a:t>Use tweezers to carefully grasp tick  next to skin</a:t>
            </a:r>
          </a:p>
          <a:p>
            <a:pPr marL="514350" indent="-514350">
              <a:buFont typeface="+mj-lt"/>
              <a:buAutoNum type="arabicPeriod"/>
            </a:pPr>
            <a:r>
              <a:rPr lang="en-US" dirty="0">
                <a:latin typeface="Calibri" panose="020F0502020204030204" pitchFamily="34" charset="0"/>
              </a:rPr>
              <a:t>Pull straight up. </a:t>
            </a:r>
          </a:p>
          <a:p>
            <a:pPr marL="0" indent="0">
              <a:buNone/>
            </a:pPr>
            <a:r>
              <a:rPr lang="en-US" b="1" dirty="0">
                <a:latin typeface="Calibri" panose="020F0502020204030204" pitchFamily="34" charset="0"/>
              </a:rPr>
              <a:t>Do not squish, burn, smother or twist ticks!</a:t>
            </a:r>
          </a:p>
          <a:p>
            <a:pPr marL="514350" indent="-514350">
              <a:buFont typeface="+mj-lt"/>
              <a:buAutoNum type="arabicPeriod"/>
            </a:pPr>
            <a:endParaRPr lang="en-US" dirty="0">
              <a:latin typeface="Calibri" panose="020F0502020204030204" pitchFamily="34" charset="0"/>
            </a:endParaRPr>
          </a:p>
        </p:txBody>
      </p:sp>
      <p:pic>
        <p:nvPicPr>
          <p:cNvPr id="1028" name="Picture 4" descr="H:\Education Department\06 Graphic Projects\Tick Related Illustrations\Tick Removal.jpg"/>
          <p:cNvPicPr>
            <a:picLocks noChangeAspect="1" noChangeArrowheads="1"/>
          </p:cNvPicPr>
          <p:nvPr/>
        </p:nvPicPr>
        <p:blipFill>
          <a:blip r:embed="rId3" cstate="print"/>
          <a:srcRect/>
          <a:stretch>
            <a:fillRect/>
          </a:stretch>
        </p:blipFill>
        <p:spPr bwMode="auto">
          <a:xfrm>
            <a:off x="5105400" y="1764760"/>
            <a:ext cx="3638982" cy="356924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56353-9A70-48F0-8D12-1CB2FB807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440" y="627888"/>
            <a:ext cx="6309360" cy="5696712"/>
          </a:xfrm>
          <a:prstGeom prst="rect">
            <a:avLst/>
          </a:prstGeom>
        </p:spPr>
      </p:pic>
      <p:pic>
        <p:nvPicPr>
          <p:cNvPr id="10" name="Picture 9">
            <a:extLst>
              <a:ext uri="{FF2B5EF4-FFF2-40B4-BE49-F238E27FC236}">
                <a16:creationId xmlns:a16="http://schemas.microsoft.com/office/drawing/2014/main" id="{9BF94B5B-B65C-4D40-AF3C-BBC82464F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12" y="3352800"/>
            <a:ext cx="2540800" cy="1646438"/>
          </a:xfrm>
          <a:prstGeom prst="rect">
            <a:avLst/>
          </a:prstGeom>
        </p:spPr>
      </p:pic>
      <p:sp>
        <p:nvSpPr>
          <p:cNvPr id="15" name="TextBox 14">
            <a:extLst>
              <a:ext uri="{FF2B5EF4-FFF2-40B4-BE49-F238E27FC236}">
                <a16:creationId xmlns:a16="http://schemas.microsoft.com/office/drawing/2014/main" id="{33518EF0-24A8-452E-94CF-A71E8519E459}"/>
              </a:ext>
            </a:extLst>
          </p:cNvPr>
          <p:cNvSpPr txBox="1"/>
          <p:nvPr/>
        </p:nvSpPr>
        <p:spPr>
          <a:xfrm>
            <a:off x="1742452" y="731700"/>
            <a:ext cx="1413762" cy="646331"/>
          </a:xfrm>
          <a:prstGeom prst="rect">
            <a:avLst/>
          </a:prstGeom>
          <a:noFill/>
        </p:spPr>
        <p:txBody>
          <a:bodyPr wrap="square" rtlCol="0">
            <a:spAutoFit/>
          </a:bodyPr>
          <a:lstStyle/>
          <a:p>
            <a:r>
              <a:rPr lang="en-US" sz="3600" b="1" dirty="0">
                <a:solidFill>
                  <a:schemeClr val="accent5">
                    <a:lumMod val="75000"/>
                  </a:schemeClr>
                </a:solidFill>
                <a:latin typeface="Calibri" panose="020F0502020204030204" pitchFamily="34" charset="0"/>
              </a:rPr>
              <a:t>Fleas</a:t>
            </a:r>
          </a:p>
        </p:txBody>
      </p:sp>
      <p:sp>
        <p:nvSpPr>
          <p:cNvPr id="29" name="TextBox 28">
            <a:extLst>
              <a:ext uri="{FF2B5EF4-FFF2-40B4-BE49-F238E27FC236}">
                <a16:creationId xmlns:a16="http://schemas.microsoft.com/office/drawing/2014/main" id="{4E021C3B-2995-423E-99D8-237014F8321B}"/>
              </a:ext>
            </a:extLst>
          </p:cNvPr>
          <p:cNvSpPr txBox="1"/>
          <p:nvPr/>
        </p:nvSpPr>
        <p:spPr>
          <a:xfrm>
            <a:off x="545558" y="134225"/>
            <a:ext cx="8141241" cy="584775"/>
          </a:xfrm>
          <a:prstGeom prst="rect">
            <a:avLst/>
          </a:prstGeom>
          <a:noFill/>
        </p:spPr>
        <p:txBody>
          <a:bodyPr wrap="square" rtlCol="0">
            <a:spAutoFit/>
          </a:bodyPr>
          <a:lstStyle/>
          <a:p>
            <a:r>
              <a:rPr lang="en-US" sz="3200" b="1" dirty="0">
                <a:solidFill>
                  <a:srgbClr val="C00000"/>
                </a:solidFill>
                <a:latin typeface="Calibri" panose="020F0502020204030204" pitchFamily="34" charset="0"/>
              </a:rPr>
              <a:t>Other Possible Vectors Include . . .</a:t>
            </a:r>
          </a:p>
        </p:txBody>
      </p:sp>
      <p:sp>
        <p:nvSpPr>
          <p:cNvPr id="16" name="TextBox 15">
            <a:extLst>
              <a:ext uri="{FF2B5EF4-FFF2-40B4-BE49-F238E27FC236}">
                <a16:creationId xmlns:a16="http://schemas.microsoft.com/office/drawing/2014/main" id="{9C3149C9-D403-4E7D-A994-1F601390556A}"/>
              </a:ext>
            </a:extLst>
          </p:cNvPr>
          <p:cNvSpPr txBox="1"/>
          <p:nvPr/>
        </p:nvSpPr>
        <p:spPr>
          <a:xfrm>
            <a:off x="-259829" y="3269159"/>
            <a:ext cx="2164819" cy="769441"/>
          </a:xfrm>
          <a:prstGeom prst="rect">
            <a:avLst/>
          </a:prstGeom>
          <a:noFill/>
        </p:spPr>
        <p:txBody>
          <a:bodyPr wrap="square" rtlCol="0">
            <a:spAutoFit/>
          </a:bodyPr>
          <a:lstStyle/>
          <a:p>
            <a:pPr algn="ctr"/>
            <a:r>
              <a:rPr lang="en-US" sz="2400" b="1" dirty="0">
                <a:solidFill>
                  <a:schemeClr val="accent5">
                    <a:lumMod val="75000"/>
                  </a:schemeClr>
                </a:solidFill>
                <a:latin typeface="Calibri" panose="020F0502020204030204" pitchFamily="34" charset="0"/>
              </a:rPr>
              <a:t>Very tiny</a:t>
            </a:r>
          </a:p>
          <a:p>
            <a:pPr algn="ctr"/>
            <a:r>
              <a:rPr lang="en-US" sz="2000" b="1" dirty="0">
                <a:solidFill>
                  <a:schemeClr val="accent5">
                    <a:lumMod val="75000"/>
                  </a:schemeClr>
                </a:solidFill>
                <a:latin typeface="Calibri" panose="020F0502020204030204" pitchFamily="34" charset="0"/>
              </a:rPr>
              <a:t>(1.5 – 3.3 mm)</a:t>
            </a:r>
          </a:p>
        </p:txBody>
      </p:sp>
      <p:cxnSp>
        <p:nvCxnSpPr>
          <p:cNvPr id="7" name="Straight Arrow Connector 6">
            <a:extLst>
              <a:ext uri="{FF2B5EF4-FFF2-40B4-BE49-F238E27FC236}">
                <a16:creationId xmlns:a16="http://schemas.microsoft.com/office/drawing/2014/main" id="{556DDB77-422A-4CD6-B447-C5369FD343A9}"/>
              </a:ext>
            </a:extLst>
          </p:cNvPr>
          <p:cNvCxnSpPr>
            <a:cxnSpLocks/>
          </p:cNvCxnSpPr>
          <p:nvPr/>
        </p:nvCxnSpPr>
        <p:spPr>
          <a:xfrm>
            <a:off x="762000" y="4038600"/>
            <a:ext cx="0" cy="882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53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3518EF0-24A8-452E-94CF-A71E8519E459}"/>
              </a:ext>
            </a:extLst>
          </p:cNvPr>
          <p:cNvSpPr txBox="1"/>
          <p:nvPr/>
        </p:nvSpPr>
        <p:spPr>
          <a:xfrm>
            <a:off x="1742452" y="367129"/>
            <a:ext cx="1413762" cy="646331"/>
          </a:xfrm>
          <a:prstGeom prst="rect">
            <a:avLst/>
          </a:prstGeom>
          <a:noFill/>
        </p:spPr>
        <p:txBody>
          <a:bodyPr wrap="square" rtlCol="0">
            <a:spAutoFit/>
          </a:bodyPr>
          <a:lstStyle/>
          <a:p>
            <a:r>
              <a:rPr lang="en-US" sz="3600" b="1" dirty="0">
                <a:solidFill>
                  <a:schemeClr val="accent5">
                    <a:lumMod val="75000"/>
                  </a:schemeClr>
                </a:solidFill>
                <a:latin typeface="Calibri" panose="020F0502020204030204" pitchFamily="34" charset="0"/>
              </a:rPr>
              <a:t>Flies</a:t>
            </a:r>
          </a:p>
        </p:txBody>
      </p:sp>
      <p:pic>
        <p:nvPicPr>
          <p:cNvPr id="4" name="Picture 3">
            <a:extLst>
              <a:ext uri="{FF2B5EF4-FFF2-40B4-BE49-F238E27FC236}">
                <a16:creationId xmlns:a16="http://schemas.microsoft.com/office/drawing/2014/main" id="{D35194E3-1DC5-47B4-A595-C6BBB5C73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013460"/>
            <a:ext cx="6553200" cy="4625340"/>
          </a:xfrm>
          <a:prstGeom prst="rect">
            <a:avLst/>
          </a:prstGeom>
        </p:spPr>
      </p:pic>
    </p:spTree>
    <p:extLst>
      <p:ext uri="{BB962C8B-B14F-4D97-AF65-F5344CB8AC3E}">
        <p14:creationId xmlns:p14="http://schemas.microsoft.com/office/powerpoint/2010/main" val="26043599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3518EF0-24A8-452E-94CF-A71E8519E459}"/>
              </a:ext>
            </a:extLst>
          </p:cNvPr>
          <p:cNvSpPr txBox="1"/>
          <p:nvPr/>
        </p:nvSpPr>
        <p:spPr>
          <a:xfrm>
            <a:off x="1371600" y="367129"/>
            <a:ext cx="6400800" cy="646331"/>
          </a:xfrm>
          <a:prstGeom prst="rect">
            <a:avLst/>
          </a:prstGeom>
          <a:noFill/>
        </p:spPr>
        <p:txBody>
          <a:bodyPr wrap="square" rtlCol="0">
            <a:spAutoFit/>
          </a:bodyPr>
          <a:lstStyle/>
          <a:p>
            <a:pPr algn="ctr"/>
            <a:r>
              <a:rPr lang="en-US" sz="3600" b="1" dirty="0">
                <a:solidFill>
                  <a:schemeClr val="accent5">
                    <a:lumMod val="75000"/>
                  </a:schemeClr>
                </a:solidFill>
                <a:latin typeface="Calibri" panose="020F0502020204030204" pitchFamily="34" charset="0"/>
              </a:rPr>
              <a:t>Rats and Other Rodents</a:t>
            </a:r>
          </a:p>
        </p:txBody>
      </p:sp>
      <p:pic>
        <p:nvPicPr>
          <p:cNvPr id="3" name="Picture 2">
            <a:extLst>
              <a:ext uri="{FF2B5EF4-FFF2-40B4-BE49-F238E27FC236}">
                <a16:creationId xmlns:a16="http://schemas.microsoft.com/office/drawing/2014/main" id="{07F34823-527B-4594-814A-73AD086D5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25880"/>
            <a:ext cx="6400800" cy="4206240"/>
          </a:xfrm>
          <a:prstGeom prst="rect">
            <a:avLst/>
          </a:prstGeom>
        </p:spPr>
      </p:pic>
    </p:spTree>
    <p:extLst>
      <p:ext uri="{BB962C8B-B14F-4D97-AF65-F5344CB8AC3E}">
        <p14:creationId xmlns:p14="http://schemas.microsoft.com/office/powerpoint/2010/main" val="282679649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4921</TotalTime>
  <Words>1340</Words>
  <Application>Microsoft Office PowerPoint</Application>
  <PresentationFormat>On-screen Show (4:3)</PresentationFormat>
  <Paragraphs>116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Myriad Pro</vt:lpstr>
      <vt:lpstr>Times</vt:lpstr>
      <vt:lpstr>Times New Roman</vt:lpstr>
      <vt:lpstr>Office Theme</vt:lpstr>
      <vt:lpstr>PowerPoint Presentation</vt:lpstr>
      <vt:lpstr>Ticks need blood to grow and reproduce</vt:lpstr>
      <vt:lpstr>Western Black-legged Ticks</vt:lpstr>
      <vt:lpstr>PowerPoint Presentation</vt:lpstr>
      <vt:lpstr>Safety Tips for visiting tick habitat</vt:lpstr>
      <vt:lpstr>EEK!  How to safely remove a tick if you are bitten: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Reynolds;Eric Engh</dc:creator>
  <cp:lastModifiedBy>User</cp:lastModifiedBy>
  <cp:revision>211</cp:revision>
  <dcterms:created xsi:type="dcterms:W3CDTF">2014-01-09T21:50:49Z</dcterms:created>
  <dcterms:modified xsi:type="dcterms:W3CDTF">2018-10-30T00:30:35Z</dcterms:modified>
</cp:coreProperties>
</file>