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76" r:id="rId4"/>
    <p:sldId id="277" r:id="rId5"/>
    <p:sldId id="263" r:id="rId6"/>
    <p:sldId id="265" r:id="rId7"/>
    <p:sldId id="26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3449" autoAdjust="0"/>
  </p:normalViewPr>
  <p:slideViewPr>
    <p:cSldViewPr>
      <p:cViewPr varScale="1">
        <p:scale>
          <a:sx n="60" d="100"/>
          <a:sy n="60" d="100"/>
        </p:scale>
        <p:origin x="125"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899B2-BBDC-4846-AC4E-4536CEBD77E6}" type="datetimeFigureOut">
              <a:rPr lang="en-US" smtClean="0"/>
              <a:t>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8B70D-9CCB-487F-9D57-44FD691A2D04}" type="slidenum">
              <a:rPr lang="en-US" smtClean="0"/>
              <a:t>‹#›</a:t>
            </a:fld>
            <a:endParaRPr lang="en-US"/>
          </a:p>
        </p:txBody>
      </p:sp>
    </p:spTree>
    <p:extLst>
      <p:ext uri="{BB962C8B-B14F-4D97-AF65-F5344CB8AC3E}">
        <p14:creationId xmlns:p14="http://schemas.microsoft.com/office/powerpoint/2010/main" val="105627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smosquito.com/mosquito%20schoo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Start the slide show using the buttons at the top or bottom of the screen. Discuss the content in these notes and on the lesson plan with students.</a:t>
            </a:r>
          </a:p>
          <a:p>
            <a:endParaRPr lang="en-US" dirty="0">
              <a:effectLst/>
            </a:endParaRPr>
          </a:p>
          <a:p>
            <a:r>
              <a:rPr lang="en-US" dirty="0">
                <a:effectLst/>
              </a:rPr>
              <a:t>Explain the mosquito life cycle and the following terms during the course of the presentation:</a:t>
            </a:r>
          </a:p>
          <a:p>
            <a:pPr lvl="1"/>
            <a:r>
              <a:rPr lang="en-US" sz="1200" b="1" kern="1200" dirty="0">
                <a:solidFill>
                  <a:schemeClr val="tx1"/>
                </a:solidFill>
                <a:effectLst/>
                <a:latin typeface="+mn-lt"/>
                <a:ea typeface="+mn-ea"/>
                <a:cs typeface="+mn-cs"/>
              </a:rPr>
              <a:t>larva</a:t>
            </a:r>
            <a:r>
              <a:rPr lang="en-US" sz="1200" kern="1200" dirty="0">
                <a:solidFill>
                  <a:schemeClr val="tx1"/>
                </a:solidFill>
                <a:effectLst/>
                <a:latin typeface="+mn-lt"/>
                <a:ea typeface="+mn-ea"/>
                <a:cs typeface="+mn-cs"/>
              </a:rPr>
              <a:t>: young wingless form of an insect (such as a mosquito)</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larvae</a:t>
            </a:r>
            <a:r>
              <a:rPr lang="en-US" sz="1200" kern="1200" dirty="0">
                <a:solidFill>
                  <a:schemeClr val="tx1"/>
                </a:solidFill>
                <a:effectLst/>
                <a:latin typeface="+mn-lt"/>
                <a:ea typeface="+mn-ea"/>
                <a:cs typeface="+mn-cs"/>
              </a:rPr>
              <a:t>: more than one larva </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life cycle</a:t>
            </a:r>
            <a:r>
              <a:rPr lang="en-US" sz="1200" kern="1200" dirty="0">
                <a:solidFill>
                  <a:schemeClr val="tx1"/>
                </a:solidFill>
                <a:effectLst/>
                <a:latin typeface="+mn-lt"/>
                <a:ea typeface="+mn-ea"/>
                <a:cs typeface="+mn-cs"/>
              </a:rPr>
              <a:t>: stages in the life of an organism (egg, larva, pupa, and adult for many insects, such as mosquitoes)</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metamorphosis</a:t>
            </a:r>
            <a:r>
              <a:rPr lang="en-US" sz="1200" kern="1200" dirty="0">
                <a:solidFill>
                  <a:schemeClr val="tx1"/>
                </a:solidFill>
                <a:effectLst/>
                <a:latin typeface="+mn-lt"/>
                <a:ea typeface="+mn-ea"/>
                <a:cs typeface="+mn-cs"/>
              </a:rPr>
              <a:t>: a major change some animals make between life stages to become adults</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pupa</a:t>
            </a:r>
            <a:r>
              <a:rPr lang="en-US" sz="1200" kern="1200" dirty="0">
                <a:solidFill>
                  <a:schemeClr val="tx1"/>
                </a:solidFill>
                <a:effectLst/>
                <a:latin typeface="+mn-lt"/>
                <a:ea typeface="+mn-ea"/>
                <a:cs typeface="+mn-cs"/>
              </a:rPr>
              <a:t>: the stage of an insect’s life when it is changing from a larva into an adult</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pupae</a:t>
            </a:r>
            <a:r>
              <a:rPr lang="en-US" sz="1200" kern="1200" dirty="0">
                <a:solidFill>
                  <a:schemeClr val="tx1"/>
                </a:solidFill>
                <a:effectLst/>
                <a:latin typeface="+mn-lt"/>
                <a:ea typeface="+mn-ea"/>
                <a:cs typeface="+mn-cs"/>
              </a:rPr>
              <a:t>: plural of pupa; pupae do not eat or move while they are transforming</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vectors</a:t>
            </a:r>
            <a:r>
              <a:rPr lang="en-US" sz="1200" kern="1200" dirty="0">
                <a:solidFill>
                  <a:schemeClr val="tx1"/>
                </a:solidFill>
                <a:effectLst/>
                <a:latin typeface="+mn-lt"/>
                <a:ea typeface="+mn-ea"/>
                <a:cs typeface="+mn-cs"/>
              </a:rPr>
              <a:t>: animals which can spread disease, such as mosquitoes, flies, and ticks</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vector-borne disease</a:t>
            </a:r>
            <a:r>
              <a:rPr lang="en-US" sz="1200" kern="1200" dirty="0">
                <a:solidFill>
                  <a:schemeClr val="tx1"/>
                </a:solidFill>
                <a:effectLst/>
                <a:latin typeface="+mn-lt"/>
                <a:ea typeface="+mn-ea"/>
                <a:cs typeface="+mn-cs"/>
              </a:rPr>
              <a:t>: sickness spread by a vector, such as West Nile virus and Zika virus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48B70D-9CCB-487F-9D57-44FD691A2D04}" type="slidenum">
              <a:rPr lang="en-US" smtClean="0"/>
              <a:t>1</a:t>
            </a:fld>
            <a:endParaRPr lang="en-US"/>
          </a:p>
        </p:txBody>
      </p:sp>
    </p:spTree>
    <p:extLst>
      <p:ext uri="{BB962C8B-B14F-4D97-AF65-F5344CB8AC3E}">
        <p14:creationId xmlns:p14="http://schemas.microsoft.com/office/powerpoint/2010/main" val="390824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Larvae get oxygen from the surface</a:t>
            </a:r>
          </a:p>
          <a:p>
            <a:r>
              <a:rPr lang="en-US" dirty="0"/>
              <a:t>They suck in food like an underwater vacuum cleaner</a:t>
            </a:r>
          </a:p>
          <a:p>
            <a:r>
              <a:rPr lang="en-US" dirty="0"/>
              <a:t>They need warmth to develop into pupae</a:t>
            </a:r>
          </a:p>
        </p:txBody>
      </p:sp>
      <p:sp>
        <p:nvSpPr>
          <p:cNvPr id="4" name="Slide Number Placeholder 3"/>
          <p:cNvSpPr>
            <a:spLocks noGrp="1"/>
          </p:cNvSpPr>
          <p:nvPr>
            <p:ph type="sldNum" sz="quarter" idx="10"/>
          </p:nvPr>
        </p:nvSpPr>
        <p:spPr/>
        <p:txBody>
          <a:bodyPr/>
          <a:lstStyle/>
          <a:p>
            <a:fld id="{C948B70D-9CCB-487F-9D57-44FD691A2D04}" type="slidenum">
              <a:rPr lang="en-US" smtClean="0"/>
              <a:t>2</a:t>
            </a:fld>
            <a:endParaRPr lang="en-US"/>
          </a:p>
        </p:txBody>
      </p:sp>
    </p:spTree>
    <p:extLst>
      <p:ext uri="{BB962C8B-B14F-4D97-AF65-F5344CB8AC3E}">
        <p14:creationId xmlns:p14="http://schemas.microsoft.com/office/powerpoint/2010/main" val="395206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if the mosquitoes meet their needs of water, food, and warmth, there will be a metamorphosis as they transform from larvae into pupae and pupae into adults.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Optional: </a:t>
            </a:r>
            <a:r>
              <a:rPr lang="en-US" dirty="0"/>
              <a:t>Explain that mosquitoes, like all insects (and other arthropods like spiders and crustaceans), have an exoskeleton which protects their soft internal organs.</a:t>
            </a:r>
          </a:p>
          <a:p>
            <a:endParaRPr lang="en-US" dirty="0"/>
          </a:p>
          <a:p>
            <a:endParaRPr lang="en-US" dirty="0"/>
          </a:p>
        </p:txBody>
      </p:sp>
      <p:sp>
        <p:nvSpPr>
          <p:cNvPr id="4" name="Slide Number Placeholder 3"/>
          <p:cNvSpPr>
            <a:spLocks noGrp="1"/>
          </p:cNvSpPr>
          <p:nvPr>
            <p:ph type="sldNum" sz="quarter" idx="10"/>
          </p:nvPr>
        </p:nvSpPr>
        <p:spPr/>
        <p:txBody>
          <a:bodyPr/>
          <a:lstStyle/>
          <a:p>
            <a:fld id="{C948B70D-9CCB-487F-9D57-44FD691A2D04}" type="slidenum">
              <a:rPr lang="en-US" smtClean="0"/>
              <a:t>3</a:t>
            </a:fld>
            <a:endParaRPr lang="en-US"/>
          </a:p>
        </p:txBody>
      </p:sp>
    </p:spTree>
    <p:extLst>
      <p:ext uri="{BB962C8B-B14F-4D97-AF65-F5344CB8AC3E}">
        <p14:creationId xmlns:p14="http://schemas.microsoft.com/office/powerpoint/2010/main" val="91101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Antennae have different uses in males and females: https://asknature.org/strategy/antennae-sense-vibrations</a:t>
            </a:r>
          </a:p>
        </p:txBody>
      </p:sp>
      <p:sp>
        <p:nvSpPr>
          <p:cNvPr id="4" name="Slide Number Placeholder 3"/>
          <p:cNvSpPr>
            <a:spLocks noGrp="1"/>
          </p:cNvSpPr>
          <p:nvPr>
            <p:ph type="sldNum" sz="quarter" idx="10"/>
          </p:nvPr>
        </p:nvSpPr>
        <p:spPr/>
        <p:txBody>
          <a:bodyPr/>
          <a:lstStyle/>
          <a:p>
            <a:fld id="{C948B70D-9CCB-487F-9D57-44FD691A2D04}" type="slidenum">
              <a:rPr lang="en-US" smtClean="0"/>
              <a:t>4</a:t>
            </a:fld>
            <a:endParaRPr lang="en-US"/>
          </a:p>
        </p:txBody>
      </p:sp>
    </p:spTree>
    <p:extLst>
      <p:ext uri="{BB962C8B-B14F-4D97-AF65-F5344CB8AC3E}">
        <p14:creationId xmlns:p14="http://schemas.microsoft.com/office/powerpoint/2010/main" val="3594837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Explain that students will be doing an experiment to count how many larvae, pupae, and adults are in the tank each day. They will take care of the mosquitoes so their habitat will help them grow and develop. But they will NOT have to let the adult females suck their blood!</a:t>
            </a:r>
            <a:endParaRPr lang="en-US" dirty="0"/>
          </a:p>
        </p:txBody>
      </p:sp>
      <p:sp>
        <p:nvSpPr>
          <p:cNvPr id="4" name="Slide Number Placeholder 3"/>
          <p:cNvSpPr>
            <a:spLocks noGrp="1"/>
          </p:cNvSpPr>
          <p:nvPr>
            <p:ph type="sldNum" sz="quarter" idx="10"/>
          </p:nvPr>
        </p:nvSpPr>
        <p:spPr/>
        <p:txBody>
          <a:bodyPr/>
          <a:lstStyle/>
          <a:p>
            <a:fld id="{C948B70D-9CCB-487F-9D57-44FD691A2D04}" type="slidenum">
              <a:rPr lang="en-US" smtClean="0"/>
              <a:t>5</a:t>
            </a:fld>
            <a:endParaRPr lang="en-US"/>
          </a:p>
        </p:txBody>
      </p:sp>
    </p:spTree>
    <p:extLst>
      <p:ext uri="{BB962C8B-B14F-4D97-AF65-F5344CB8AC3E}">
        <p14:creationId xmlns:p14="http://schemas.microsoft.com/office/powerpoint/2010/main" val="2862546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Explain that students will record the data for how many larvae, pupae, and adults there are in the container each day. They will create line graphs with the data to show how the numbers changed over time. </a:t>
            </a:r>
          </a:p>
          <a:p>
            <a:endParaRPr lang="en-US" dirty="0"/>
          </a:p>
        </p:txBody>
      </p:sp>
      <p:sp>
        <p:nvSpPr>
          <p:cNvPr id="4" name="Slide Number Placeholder 3"/>
          <p:cNvSpPr>
            <a:spLocks noGrp="1"/>
          </p:cNvSpPr>
          <p:nvPr>
            <p:ph type="sldNum" sz="quarter" idx="10"/>
          </p:nvPr>
        </p:nvSpPr>
        <p:spPr/>
        <p:txBody>
          <a:bodyPr/>
          <a:lstStyle/>
          <a:p>
            <a:fld id="{C948B70D-9CCB-487F-9D57-44FD691A2D04}" type="slidenum">
              <a:rPr lang="en-US" smtClean="0"/>
              <a:t>6</a:t>
            </a:fld>
            <a:endParaRPr lang="en-US"/>
          </a:p>
        </p:txBody>
      </p:sp>
    </p:spTree>
    <p:extLst>
      <p:ext uri="{BB962C8B-B14F-4D97-AF65-F5344CB8AC3E}">
        <p14:creationId xmlns:p14="http://schemas.microsoft.com/office/powerpoint/2010/main" val="3836084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PowerPoint presentation was adapted with permission from Eric </a:t>
            </a:r>
            <a:r>
              <a:rPr lang="en-US" sz="1200" kern="1200" dirty="0" err="1">
                <a:solidFill>
                  <a:schemeClr val="tx1"/>
                </a:solidFill>
                <a:effectLst/>
                <a:latin typeface="+mn-lt"/>
                <a:ea typeface="+mn-ea"/>
                <a:cs typeface="+mn-cs"/>
              </a:rPr>
              <a:t>Engh</a:t>
            </a:r>
            <a:r>
              <a:rPr lang="en-US" sz="1200" kern="1200" dirty="0">
                <a:solidFill>
                  <a:schemeClr val="tx1"/>
                </a:solidFill>
                <a:effectLst/>
                <a:latin typeface="+mn-lt"/>
                <a:ea typeface="+mn-ea"/>
                <a:cs typeface="+mn-cs"/>
              </a:rPr>
              <a:t>, Education Program / Insect Identification Specialist with Marin/Sonoma Mosquito &amp; Vector Control District. More </a:t>
            </a:r>
            <a:r>
              <a:rPr lang="en-US" sz="1200" kern="1200">
                <a:solidFill>
                  <a:schemeClr val="tx1"/>
                </a:solidFill>
                <a:effectLst/>
                <a:latin typeface="+mn-lt"/>
                <a:ea typeface="+mn-ea"/>
                <a:cs typeface="+mn-cs"/>
              </a:rPr>
              <a:t>resources are available </a:t>
            </a:r>
            <a:r>
              <a:rPr lang="en-US" sz="1200" kern="1200" dirty="0">
                <a:solidFill>
                  <a:schemeClr val="tx1"/>
                </a:solidFill>
                <a:effectLst/>
                <a:latin typeface="+mn-lt"/>
                <a:ea typeface="+mn-ea"/>
                <a:cs typeface="+mn-cs"/>
              </a:rPr>
              <a:t>from their Mosquito School website: </a:t>
            </a:r>
            <a:r>
              <a:rPr lang="en-US" sz="1200" u="sng" kern="1200" dirty="0">
                <a:solidFill>
                  <a:schemeClr val="tx1"/>
                </a:solidFill>
                <a:effectLst/>
                <a:latin typeface="+mn-lt"/>
                <a:ea typeface="+mn-ea"/>
                <a:cs typeface="+mn-cs"/>
                <a:hlinkClick r:id="rId3"/>
              </a:rPr>
              <a:t>msmosquito.com/mosquito%20school</a:t>
            </a:r>
            <a:endParaRPr lang="en-US" dirty="0"/>
          </a:p>
        </p:txBody>
      </p:sp>
      <p:sp>
        <p:nvSpPr>
          <p:cNvPr id="4" name="Slide Number Placeholder 3"/>
          <p:cNvSpPr>
            <a:spLocks noGrp="1"/>
          </p:cNvSpPr>
          <p:nvPr>
            <p:ph type="sldNum" sz="quarter" idx="10"/>
          </p:nvPr>
        </p:nvSpPr>
        <p:spPr/>
        <p:txBody>
          <a:bodyPr/>
          <a:lstStyle/>
          <a:p>
            <a:fld id="{C948B70D-9CCB-487F-9D57-44FD691A2D04}" type="slidenum">
              <a:rPr lang="en-US" smtClean="0"/>
              <a:t>7</a:t>
            </a:fld>
            <a:endParaRPr lang="en-US"/>
          </a:p>
        </p:txBody>
      </p:sp>
    </p:spTree>
    <p:extLst>
      <p:ext uri="{BB962C8B-B14F-4D97-AF65-F5344CB8AC3E}">
        <p14:creationId xmlns:p14="http://schemas.microsoft.com/office/powerpoint/2010/main" val="1307700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808DCB-18E6-47F8-A844-FA358366209C}"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08DCB-18E6-47F8-A844-FA358366209C}"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08DCB-18E6-47F8-A844-FA358366209C}"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08DCB-18E6-47F8-A844-FA358366209C}"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08DCB-18E6-47F8-A844-FA358366209C}"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808DCB-18E6-47F8-A844-FA358366209C}" type="datetimeFigureOut">
              <a:rPr lang="en-US" smtClean="0"/>
              <a:pPr/>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808DCB-18E6-47F8-A844-FA358366209C}" type="datetimeFigureOut">
              <a:rPr lang="en-US" smtClean="0"/>
              <a:pPr/>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808DCB-18E6-47F8-A844-FA358366209C}" type="datetimeFigureOut">
              <a:rPr lang="en-US" smtClean="0"/>
              <a:pPr/>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08DCB-18E6-47F8-A844-FA358366209C}" type="datetimeFigureOut">
              <a:rPr lang="en-US" smtClean="0"/>
              <a:pPr/>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808DCB-18E6-47F8-A844-FA358366209C}" type="datetimeFigureOut">
              <a:rPr lang="en-US" smtClean="0"/>
              <a:pPr/>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808DCB-18E6-47F8-A844-FA358366209C}" type="datetimeFigureOut">
              <a:rPr lang="en-US" smtClean="0"/>
              <a:pPr/>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08DCB-18E6-47F8-A844-FA358366209C}" type="datetimeFigureOut">
              <a:rPr lang="en-US" smtClean="0"/>
              <a:pPr/>
              <a:t>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B74F3-E4BB-4126-9EE9-7CD62B24D6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7.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3" descr="H:\Desktop\2nd Grade Presentation Art\Life Cycle\algae.gif">
            <a:extLst>
              <a:ext uri="{FF2B5EF4-FFF2-40B4-BE49-F238E27FC236}">
                <a16:creationId xmlns:a16="http://schemas.microsoft.com/office/drawing/2014/main" id="{E13EB498-5155-427E-B413-4AE1529D733B}"/>
              </a:ext>
            </a:extLst>
          </p:cNvPr>
          <p:cNvPicPr>
            <a:picLocks noChangeAspect="1" noChangeArrowheads="1"/>
          </p:cNvPicPr>
          <p:nvPr/>
        </p:nvPicPr>
        <p:blipFill>
          <a:blip r:embed="rId3" cstate="print"/>
          <a:srcRect/>
          <a:stretch>
            <a:fillRect/>
          </a:stretch>
        </p:blipFill>
        <p:spPr bwMode="auto">
          <a:xfrm>
            <a:off x="2707604" y="5909677"/>
            <a:ext cx="3086100" cy="1209270"/>
          </a:xfrm>
          <a:prstGeom prst="rect">
            <a:avLst/>
          </a:prstGeom>
          <a:noFill/>
        </p:spPr>
      </p:pic>
      <p:pic>
        <p:nvPicPr>
          <p:cNvPr id="26" name="Picture 8">
            <a:extLst>
              <a:ext uri="{FF2B5EF4-FFF2-40B4-BE49-F238E27FC236}">
                <a16:creationId xmlns:a16="http://schemas.microsoft.com/office/drawing/2014/main" id="{1D4BB7F6-BCC9-4E6D-A340-F142149209A2}"/>
              </a:ext>
            </a:extLst>
          </p:cNvPr>
          <p:cNvPicPr>
            <a:picLocks noChangeAspect="1" noChangeArrowheads="1"/>
          </p:cNvPicPr>
          <p:nvPr/>
        </p:nvPicPr>
        <p:blipFill>
          <a:blip r:embed="rId4" cstate="print"/>
          <a:srcRect/>
          <a:stretch>
            <a:fillRect/>
          </a:stretch>
        </p:blipFill>
        <p:spPr bwMode="auto">
          <a:xfrm>
            <a:off x="-147472" y="-106664"/>
            <a:ext cx="2516690" cy="2438399"/>
          </a:xfrm>
          <a:prstGeom prst="rect">
            <a:avLst/>
          </a:prstGeom>
          <a:noFill/>
          <a:ln w="9525">
            <a:noFill/>
            <a:miter lim="800000"/>
            <a:headEnd/>
            <a:tailEnd/>
          </a:ln>
        </p:spPr>
      </p:pic>
      <p:pic>
        <p:nvPicPr>
          <p:cNvPr id="9" name="Picture 2" descr="H:\Desktop\2nd Grade Presentation Art\Life Cycle\Life Cycle.jpg">
            <a:extLst>
              <a:ext uri="{FF2B5EF4-FFF2-40B4-BE49-F238E27FC236}">
                <a16:creationId xmlns:a16="http://schemas.microsoft.com/office/drawing/2014/main" id="{3C5AE6E3-6CB1-49F6-AFE2-54E7A3CF2196}"/>
              </a:ext>
            </a:extLst>
          </p:cNvPr>
          <p:cNvPicPr>
            <a:picLocks noChangeAspect="1" noChangeArrowheads="1"/>
          </p:cNvPicPr>
          <p:nvPr/>
        </p:nvPicPr>
        <p:blipFill>
          <a:blip r:embed="rId5" cstate="print"/>
          <a:srcRect/>
          <a:stretch>
            <a:fillRect/>
          </a:stretch>
        </p:blipFill>
        <p:spPr bwMode="auto">
          <a:xfrm>
            <a:off x="2514600" y="1037957"/>
            <a:ext cx="4343400" cy="4328936"/>
          </a:xfrm>
          <a:prstGeom prst="rect">
            <a:avLst/>
          </a:prstGeom>
          <a:noFill/>
        </p:spPr>
      </p:pic>
      <p:pic>
        <p:nvPicPr>
          <p:cNvPr id="11" name="Picture 10">
            <a:extLst>
              <a:ext uri="{FF2B5EF4-FFF2-40B4-BE49-F238E27FC236}">
                <a16:creationId xmlns:a16="http://schemas.microsoft.com/office/drawing/2014/main" id="{E4DF5ACB-89BA-4E32-98B3-5B52574623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3800" y="5257800"/>
            <a:ext cx="1524000" cy="1524000"/>
          </a:xfrm>
          <a:prstGeom prst="rect">
            <a:avLst/>
          </a:prstGeom>
        </p:spPr>
      </p:pic>
      <p:pic>
        <p:nvPicPr>
          <p:cNvPr id="1026" name="Picture 2" descr="H:\Education Department\06 Graphic Projects\Mosquito Related Illustrations\2nd grade observation journal\Female Mosquito.gif"/>
          <p:cNvPicPr>
            <a:picLocks noChangeAspect="1" noChangeArrowheads="1"/>
          </p:cNvPicPr>
          <p:nvPr/>
        </p:nvPicPr>
        <p:blipFill>
          <a:blip r:embed="rId7" cstate="print"/>
          <a:srcRect/>
          <a:stretch>
            <a:fillRect/>
          </a:stretch>
        </p:blipFill>
        <p:spPr bwMode="auto">
          <a:xfrm rot="3544707">
            <a:off x="3731845" y="137556"/>
            <a:ext cx="1908910" cy="2175706"/>
          </a:xfrm>
          <a:prstGeom prst="rect">
            <a:avLst/>
          </a:prstGeom>
          <a:noFill/>
        </p:spPr>
      </p:pic>
      <p:pic>
        <p:nvPicPr>
          <p:cNvPr id="14" name="Picture 8">
            <a:extLst>
              <a:ext uri="{FF2B5EF4-FFF2-40B4-BE49-F238E27FC236}">
                <a16:creationId xmlns:a16="http://schemas.microsoft.com/office/drawing/2014/main" id="{C1DB7466-B155-48EF-B7B2-88892F2301AF}"/>
              </a:ext>
            </a:extLst>
          </p:cNvPr>
          <p:cNvPicPr>
            <a:picLocks noChangeAspect="1" noChangeArrowheads="1"/>
          </p:cNvPicPr>
          <p:nvPr/>
        </p:nvPicPr>
        <p:blipFill>
          <a:blip r:embed="rId8" cstate="print"/>
          <a:srcRect/>
          <a:stretch>
            <a:fillRect/>
          </a:stretch>
        </p:blipFill>
        <p:spPr bwMode="auto">
          <a:xfrm rot="21447172">
            <a:off x="7094600" y="3073208"/>
            <a:ext cx="1143000" cy="385430"/>
          </a:xfrm>
          <a:prstGeom prst="rect">
            <a:avLst/>
          </a:prstGeom>
          <a:noFill/>
          <a:ln w="9525">
            <a:noFill/>
            <a:miter lim="800000"/>
            <a:headEnd/>
            <a:tailEnd/>
          </a:ln>
        </p:spPr>
      </p:pic>
      <p:sp>
        <p:nvSpPr>
          <p:cNvPr id="15" name="TextBox 14">
            <a:extLst>
              <a:ext uri="{FF2B5EF4-FFF2-40B4-BE49-F238E27FC236}">
                <a16:creationId xmlns:a16="http://schemas.microsoft.com/office/drawing/2014/main" id="{33518EF0-24A8-452E-94CF-A71E8519E459}"/>
              </a:ext>
            </a:extLst>
          </p:cNvPr>
          <p:cNvSpPr txBox="1"/>
          <p:nvPr/>
        </p:nvSpPr>
        <p:spPr>
          <a:xfrm>
            <a:off x="6961918" y="3453825"/>
            <a:ext cx="1572482" cy="584775"/>
          </a:xfrm>
          <a:prstGeom prst="rect">
            <a:avLst/>
          </a:prstGeom>
          <a:noFill/>
        </p:spPr>
        <p:txBody>
          <a:bodyPr wrap="none" rtlCol="0">
            <a:spAutoFit/>
          </a:bodyPr>
          <a:lstStyle/>
          <a:p>
            <a:r>
              <a:rPr lang="en-US" sz="3200" b="1" dirty="0">
                <a:solidFill>
                  <a:schemeClr val="accent5">
                    <a:lumMod val="75000"/>
                  </a:schemeClr>
                </a:solidFill>
                <a:latin typeface="Calibri" panose="020F0502020204030204" pitchFamily="34" charset="0"/>
              </a:rPr>
              <a:t>Egg Raft</a:t>
            </a:r>
          </a:p>
        </p:txBody>
      </p:sp>
      <p:pic>
        <p:nvPicPr>
          <p:cNvPr id="16" name="Picture 10" descr="H:\Desktop\2nd Grade Presentation Art\Life Cycle\Arrow.gif">
            <a:extLst>
              <a:ext uri="{FF2B5EF4-FFF2-40B4-BE49-F238E27FC236}">
                <a16:creationId xmlns:a16="http://schemas.microsoft.com/office/drawing/2014/main" id="{0A7CDC02-AABE-4E26-B2FC-28632C7B5802}"/>
              </a:ext>
            </a:extLst>
          </p:cNvPr>
          <p:cNvPicPr>
            <a:picLocks noChangeAspect="1" noChangeArrowheads="1"/>
          </p:cNvPicPr>
          <p:nvPr/>
        </p:nvPicPr>
        <p:blipFill>
          <a:blip r:embed="rId9" cstate="print">
            <a:duotone>
              <a:prstClr val="black"/>
              <a:srgbClr val="3EB4FC">
                <a:tint val="45000"/>
                <a:satMod val="400000"/>
              </a:srgbClr>
            </a:duotone>
          </a:blip>
          <a:srcRect/>
          <a:stretch>
            <a:fillRect/>
          </a:stretch>
        </p:blipFill>
        <p:spPr bwMode="auto">
          <a:xfrm rot="21339911">
            <a:off x="5638721" y="4190103"/>
            <a:ext cx="2064637" cy="1905000"/>
          </a:xfrm>
          <a:prstGeom prst="rect">
            <a:avLst/>
          </a:prstGeom>
          <a:noFill/>
        </p:spPr>
      </p:pic>
      <p:sp>
        <p:nvSpPr>
          <p:cNvPr id="17" name="TextBox 16">
            <a:extLst>
              <a:ext uri="{FF2B5EF4-FFF2-40B4-BE49-F238E27FC236}">
                <a16:creationId xmlns:a16="http://schemas.microsoft.com/office/drawing/2014/main" id="{32F18608-857C-4016-BFCD-9817DD38E41A}"/>
              </a:ext>
            </a:extLst>
          </p:cNvPr>
          <p:cNvSpPr txBox="1"/>
          <p:nvPr/>
        </p:nvSpPr>
        <p:spPr>
          <a:xfrm>
            <a:off x="4624567" y="5767514"/>
            <a:ext cx="1099147" cy="584775"/>
          </a:xfrm>
          <a:prstGeom prst="rect">
            <a:avLst/>
          </a:prstGeom>
          <a:noFill/>
        </p:spPr>
        <p:txBody>
          <a:bodyPr wrap="none" rtlCol="0">
            <a:spAutoFit/>
          </a:bodyPr>
          <a:lstStyle/>
          <a:p>
            <a:r>
              <a:rPr lang="en-US" sz="3200" b="1" dirty="0">
                <a:solidFill>
                  <a:schemeClr val="accent5">
                    <a:lumMod val="75000"/>
                  </a:schemeClr>
                </a:solidFill>
                <a:latin typeface="Calibri" panose="020F0502020204030204" pitchFamily="34" charset="0"/>
              </a:rPr>
              <a:t>Larva</a:t>
            </a:r>
          </a:p>
        </p:txBody>
      </p:sp>
      <p:pic>
        <p:nvPicPr>
          <p:cNvPr id="18" name="Picture 4" descr="H:\Desktop\2nd Grade Presentation Art\Life Cycle\pupa.gif">
            <a:extLst>
              <a:ext uri="{FF2B5EF4-FFF2-40B4-BE49-F238E27FC236}">
                <a16:creationId xmlns:a16="http://schemas.microsoft.com/office/drawing/2014/main" id="{B0156420-8D08-495A-A172-44D89FD79F98}"/>
              </a:ext>
            </a:extLst>
          </p:cNvPr>
          <p:cNvPicPr>
            <a:picLocks noChangeAspect="1" noChangeArrowheads="1"/>
          </p:cNvPicPr>
          <p:nvPr/>
        </p:nvPicPr>
        <p:blipFill>
          <a:blip r:embed="rId10" cstate="print"/>
          <a:srcRect/>
          <a:stretch>
            <a:fillRect/>
          </a:stretch>
        </p:blipFill>
        <p:spPr bwMode="auto">
          <a:xfrm>
            <a:off x="1193583" y="2672115"/>
            <a:ext cx="1168301" cy="1495425"/>
          </a:xfrm>
          <a:prstGeom prst="rect">
            <a:avLst/>
          </a:prstGeom>
          <a:noFill/>
        </p:spPr>
      </p:pic>
      <p:pic>
        <p:nvPicPr>
          <p:cNvPr id="19" name="Picture 10" descr="H:\Desktop\2nd Grade Presentation Art\Life Cycle\Arrow.gif">
            <a:extLst>
              <a:ext uri="{FF2B5EF4-FFF2-40B4-BE49-F238E27FC236}">
                <a16:creationId xmlns:a16="http://schemas.microsoft.com/office/drawing/2014/main" id="{4C344AE9-7D93-4243-9242-B30A82C4509D}"/>
              </a:ext>
            </a:extLst>
          </p:cNvPr>
          <p:cNvPicPr>
            <a:picLocks noChangeAspect="1" noChangeArrowheads="1"/>
          </p:cNvPicPr>
          <p:nvPr/>
        </p:nvPicPr>
        <p:blipFill>
          <a:blip r:embed="rId9" cstate="print">
            <a:duotone>
              <a:prstClr val="black"/>
              <a:srgbClr val="3EB4FC">
                <a:tint val="45000"/>
                <a:satMod val="400000"/>
              </a:srgbClr>
            </a:duotone>
          </a:blip>
          <a:srcRect/>
          <a:stretch>
            <a:fillRect/>
          </a:stretch>
        </p:blipFill>
        <p:spPr bwMode="auto">
          <a:xfrm rot="5074914">
            <a:off x="1689800" y="4082533"/>
            <a:ext cx="2064637" cy="1905000"/>
          </a:xfrm>
          <a:prstGeom prst="rect">
            <a:avLst/>
          </a:prstGeom>
          <a:noFill/>
        </p:spPr>
      </p:pic>
      <p:sp>
        <p:nvSpPr>
          <p:cNvPr id="20" name="TextBox 19">
            <a:extLst>
              <a:ext uri="{FF2B5EF4-FFF2-40B4-BE49-F238E27FC236}">
                <a16:creationId xmlns:a16="http://schemas.microsoft.com/office/drawing/2014/main" id="{0D98C165-C297-4059-8D3E-E7275E5AAA80}"/>
              </a:ext>
            </a:extLst>
          </p:cNvPr>
          <p:cNvSpPr txBox="1"/>
          <p:nvPr/>
        </p:nvSpPr>
        <p:spPr>
          <a:xfrm>
            <a:off x="170347" y="2973535"/>
            <a:ext cx="1043876" cy="584775"/>
          </a:xfrm>
          <a:prstGeom prst="rect">
            <a:avLst/>
          </a:prstGeom>
          <a:noFill/>
        </p:spPr>
        <p:txBody>
          <a:bodyPr wrap="none" rtlCol="0">
            <a:spAutoFit/>
          </a:bodyPr>
          <a:lstStyle/>
          <a:p>
            <a:r>
              <a:rPr lang="en-US" sz="3200" b="1" dirty="0">
                <a:solidFill>
                  <a:schemeClr val="accent5">
                    <a:lumMod val="75000"/>
                  </a:schemeClr>
                </a:solidFill>
                <a:latin typeface="Calibri" panose="020F0502020204030204" pitchFamily="34" charset="0"/>
              </a:rPr>
              <a:t>Pupa</a:t>
            </a:r>
          </a:p>
        </p:txBody>
      </p:sp>
      <p:grpSp>
        <p:nvGrpSpPr>
          <p:cNvPr id="21" name="Group 35">
            <a:extLst>
              <a:ext uri="{FF2B5EF4-FFF2-40B4-BE49-F238E27FC236}">
                <a16:creationId xmlns:a16="http://schemas.microsoft.com/office/drawing/2014/main" id="{B5FCD126-E4A7-42B9-A8E1-476D3AE4EA6F}"/>
              </a:ext>
            </a:extLst>
          </p:cNvPr>
          <p:cNvGrpSpPr/>
          <p:nvPr/>
        </p:nvGrpSpPr>
        <p:grpSpPr>
          <a:xfrm>
            <a:off x="1513714" y="647"/>
            <a:ext cx="3594821" cy="2533707"/>
            <a:chOff x="1483590" y="120826"/>
            <a:chExt cx="3594821" cy="2533707"/>
          </a:xfrm>
        </p:grpSpPr>
        <p:pic>
          <p:nvPicPr>
            <p:cNvPr id="22" name="Picture 10" descr="H:\Desktop\2nd Grade Presentation Art\Life Cycle\Arrow.gif">
              <a:extLst>
                <a:ext uri="{FF2B5EF4-FFF2-40B4-BE49-F238E27FC236}">
                  <a16:creationId xmlns:a16="http://schemas.microsoft.com/office/drawing/2014/main" id="{83821DCF-FFDD-4F8A-8F48-D18AF67A1323}"/>
                </a:ext>
              </a:extLst>
            </p:cNvPr>
            <p:cNvPicPr>
              <a:picLocks noChangeAspect="1" noChangeArrowheads="1"/>
            </p:cNvPicPr>
            <p:nvPr/>
          </p:nvPicPr>
          <p:blipFill>
            <a:blip r:embed="rId9" cstate="print">
              <a:duotone>
                <a:prstClr val="black"/>
                <a:srgbClr val="3EB4FC">
                  <a:tint val="45000"/>
                  <a:satMod val="400000"/>
                </a:srgbClr>
              </a:duotone>
            </a:blip>
            <a:srcRect/>
            <a:stretch>
              <a:fillRect/>
            </a:stretch>
          </p:blipFill>
          <p:spPr bwMode="auto">
            <a:xfrm rot="10022234">
              <a:off x="1483590" y="749533"/>
              <a:ext cx="2064637" cy="1905000"/>
            </a:xfrm>
            <a:prstGeom prst="rect">
              <a:avLst/>
            </a:prstGeom>
            <a:noFill/>
          </p:spPr>
        </p:pic>
        <p:sp>
          <p:nvSpPr>
            <p:cNvPr id="23" name="TextBox 22">
              <a:extLst>
                <a:ext uri="{FF2B5EF4-FFF2-40B4-BE49-F238E27FC236}">
                  <a16:creationId xmlns:a16="http://schemas.microsoft.com/office/drawing/2014/main" id="{7A8F14A8-88F4-4441-B6D0-F771B4DFF8B5}"/>
                </a:ext>
              </a:extLst>
            </p:cNvPr>
            <p:cNvSpPr txBox="1"/>
            <p:nvPr/>
          </p:nvSpPr>
          <p:spPr>
            <a:xfrm>
              <a:off x="3962400" y="120826"/>
              <a:ext cx="1116011" cy="584775"/>
            </a:xfrm>
            <a:prstGeom prst="rect">
              <a:avLst/>
            </a:prstGeom>
            <a:noFill/>
          </p:spPr>
          <p:txBody>
            <a:bodyPr wrap="none" rtlCol="0">
              <a:spAutoFit/>
            </a:bodyPr>
            <a:lstStyle/>
            <a:p>
              <a:r>
                <a:rPr lang="en-US" sz="3200" b="1" dirty="0">
                  <a:solidFill>
                    <a:srgbClr val="C00000"/>
                  </a:solidFill>
                  <a:latin typeface="Calibri" panose="020F0502020204030204" pitchFamily="34" charset="0"/>
                </a:rPr>
                <a:t>Adult</a:t>
              </a:r>
            </a:p>
          </p:txBody>
        </p:sp>
      </p:grpSp>
      <p:pic>
        <p:nvPicPr>
          <p:cNvPr id="24" name="Picture 9" descr="H:\Desktop\2nd Grade Presentation Art\Life Cycle\larva.gif">
            <a:extLst>
              <a:ext uri="{FF2B5EF4-FFF2-40B4-BE49-F238E27FC236}">
                <a16:creationId xmlns:a16="http://schemas.microsoft.com/office/drawing/2014/main" id="{B9B3CD5F-2979-4ABB-83C2-D7986B4E1BE0}"/>
              </a:ext>
            </a:extLst>
          </p:cNvPr>
          <p:cNvPicPr>
            <a:picLocks noChangeAspect="1" noChangeArrowheads="1"/>
          </p:cNvPicPr>
          <p:nvPr/>
        </p:nvPicPr>
        <p:blipFill>
          <a:blip r:embed="rId11" cstate="print"/>
          <a:srcRect/>
          <a:stretch>
            <a:fillRect/>
          </a:stretch>
        </p:blipFill>
        <p:spPr bwMode="auto">
          <a:xfrm>
            <a:off x="3784676" y="4376293"/>
            <a:ext cx="1803248" cy="1981200"/>
          </a:xfrm>
          <a:prstGeom prst="rect">
            <a:avLst/>
          </a:prstGeom>
          <a:noFill/>
        </p:spPr>
      </p:pic>
      <p:pic>
        <p:nvPicPr>
          <p:cNvPr id="25" name="Picture 10" descr="H:\Desktop\2nd Grade Presentation Art\Life Cycle\Arrow.gif">
            <a:extLst>
              <a:ext uri="{FF2B5EF4-FFF2-40B4-BE49-F238E27FC236}">
                <a16:creationId xmlns:a16="http://schemas.microsoft.com/office/drawing/2014/main" id="{0C1F3E06-308A-421D-80FA-F2B1FC19319B}"/>
              </a:ext>
            </a:extLst>
          </p:cNvPr>
          <p:cNvPicPr>
            <a:picLocks noChangeAspect="1" noChangeArrowheads="1"/>
          </p:cNvPicPr>
          <p:nvPr/>
        </p:nvPicPr>
        <p:blipFill>
          <a:blip r:embed="rId9" cstate="print">
            <a:duotone>
              <a:prstClr val="black"/>
              <a:srgbClr val="3EB4FC">
                <a:tint val="45000"/>
                <a:satMod val="400000"/>
              </a:srgbClr>
            </a:duotone>
          </a:blip>
          <a:srcRect/>
          <a:stretch>
            <a:fillRect/>
          </a:stretch>
        </p:blipFill>
        <p:spPr bwMode="auto">
          <a:xfrm rot="16200000">
            <a:off x="5697811" y="618399"/>
            <a:ext cx="2064637" cy="1905000"/>
          </a:xfrm>
          <a:prstGeom prst="rect">
            <a:avLst/>
          </a:prstGeom>
          <a:noFill/>
        </p:spPr>
      </p:pic>
      <p:sp>
        <p:nvSpPr>
          <p:cNvPr id="27" name="TextBox 26">
            <a:extLst>
              <a:ext uri="{FF2B5EF4-FFF2-40B4-BE49-F238E27FC236}">
                <a16:creationId xmlns:a16="http://schemas.microsoft.com/office/drawing/2014/main" id="{11DE39BE-4713-4881-9DCA-3C80D1917801}"/>
              </a:ext>
            </a:extLst>
          </p:cNvPr>
          <p:cNvSpPr txBox="1"/>
          <p:nvPr/>
        </p:nvSpPr>
        <p:spPr>
          <a:xfrm>
            <a:off x="-79976" y="129672"/>
            <a:ext cx="1581523" cy="584775"/>
          </a:xfrm>
          <a:prstGeom prst="rect">
            <a:avLst/>
          </a:prstGeom>
          <a:noFill/>
        </p:spPr>
        <p:txBody>
          <a:bodyPr wrap="none" rtlCol="0">
            <a:spAutoFit/>
          </a:bodyPr>
          <a:lstStyle/>
          <a:p>
            <a:r>
              <a:rPr lang="en-US" sz="3200" b="1" dirty="0">
                <a:solidFill>
                  <a:srgbClr val="FF0000"/>
                </a:solidFill>
                <a:latin typeface="Calibri" panose="020F0502020204030204" pitchFamily="34" charset="0"/>
              </a:rPr>
              <a:t>Warmth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0-#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latin typeface="+mj-lt"/>
              </a:rPr>
              <a:t>What does a mosquito larva need?</a:t>
            </a:r>
          </a:p>
        </p:txBody>
      </p:sp>
      <p:sp>
        <p:nvSpPr>
          <p:cNvPr id="3" name="Content Placeholder 2"/>
          <p:cNvSpPr>
            <a:spLocks noGrp="1"/>
          </p:cNvSpPr>
          <p:nvPr>
            <p:ph idx="1"/>
          </p:nvPr>
        </p:nvSpPr>
        <p:spPr>
          <a:xfrm>
            <a:off x="1723752" y="3276600"/>
            <a:ext cx="1905000" cy="762000"/>
          </a:xfrm>
        </p:spPr>
        <p:txBody>
          <a:bodyPr/>
          <a:lstStyle/>
          <a:p>
            <a:pPr algn="ctr">
              <a:buNone/>
            </a:pPr>
            <a:r>
              <a:rPr lang="en-US" dirty="0">
                <a:latin typeface="+mj-lt"/>
              </a:rPr>
              <a:t>Water</a:t>
            </a:r>
          </a:p>
        </p:txBody>
      </p:sp>
      <p:sp>
        <p:nvSpPr>
          <p:cNvPr id="6" name="Content Placeholder 2"/>
          <p:cNvSpPr txBox="1">
            <a:spLocks/>
          </p:cNvSpPr>
          <p:nvPr/>
        </p:nvSpPr>
        <p:spPr>
          <a:xfrm>
            <a:off x="5546935" y="3276600"/>
            <a:ext cx="1905000"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a:latin typeface="+mj-lt"/>
              </a:rPr>
              <a:t>Oxygen</a:t>
            </a:r>
            <a:endParaRPr kumimoji="0" lang="en-US" sz="3200" b="0" i="0" u="none" strike="noStrike" kern="1200" cap="none" spc="0" normalizeH="0" baseline="0" noProof="0" dirty="0">
              <a:ln>
                <a:noFill/>
              </a:ln>
              <a:solidFill>
                <a:schemeClr val="tx1"/>
              </a:solidFill>
              <a:effectLst/>
              <a:uLnTx/>
              <a:uFillTx/>
              <a:latin typeface="+mj-lt"/>
            </a:endParaRPr>
          </a:p>
        </p:txBody>
      </p:sp>
      <p:sp>
        <p:nvSpPr>
          <p:cNvPr id="9" name="Content Placeholder 2"/>
          <p:cNvSpPr txBox="1">
            <a:spLocks/>
          </p:cNvSpPr>
          <p:nvPr/>
        </p:nvSpPr>
        <p:spPr>
          <a:xfrm>
            <a:off x="1723752" y="6019800"/>
            <a:ext cx="1905000"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a:latin typeface="+mj-lt"/>
              </a:rPr>
              <a:t>Food</a:t>
            </a:r>
            <a:endParaRPr kumimoji="0" lang="en-US" sz="3200" b="0" i="0" u="none" strike="noStrike" kern="1200" cap="none" spc="0" normalizeH="0" baseline="0" noProof="0" dirty="0">
              <a:ln>
                <a:noFill/>
              </a:ln>
              <a:solidFill>
                <a:schemeClr val="tx1"/>
              </a:solidFill>
              <a:effectLst/>
              <a:uLnTx/>
              <a:uFillTx/>
              <a:latin typeface="+mj-lt"/>
            </a:endParaRPr>
          </a:p>
        </p:txBody>
      </p:sp>
      <p:sp>
        <p:nvSpPr>
          <p:cNvPr id="12" name="Content Placeholder 2"/>
          <p:cNvSpPr txBox="1">
            <a:spLocks/>
          </p:cNvSpPr>
          <p:nvPr/>
        </p:nvSpPr>
        <p:spPr>
          <a:xfrm>
            <a:off x="5546935" y="6019800"/>
            <a:ext cx="1905000"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noProof="0" dirty="0">
                <a:latin typeface="+mj-lt"/>
              </a:rPr>
              <a:t>Warmth</a:t>
            </a:r>
            <a:endParaRPr kumimoji="0" lang="en-US" sz="3200" b="0" i="0" u="none" strike="noStrike" kern="1200" cap="none" spc="0" normalizeH="0" baseline="0" noProof="0" dirty="0">
              <a:ln>
                <a:noFill/>
              </a:ln>
              <a:solidFill>
                <a:schemeClr val="tx1"/>
              </a:solidFill>
              <a:effectLst/>
              <a:uLnTx/>
              <a:uFillTx/>
              <a:latin typeface="+mj-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0412" y="1253490"/>
            <a:ext cx="2011680" cy="201168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4767" y="4008120"/>
            <a:ext cx="2002971" cy="201168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2590" y="4008120"/>
            <a:ext cx="2033690" cy="201168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3595" y="1184910"/>
            <a:ext cx="2011680" cy="2011680"/>
          </a:xfrm>
          <a:prstGeom prst="rect">
            <a:avLst/>
          </a:prstGeom>
        </p:spPr>
      </p:pic>
      <p:pic>
        <p:nvPicPr>
          <p:cNvPr id="16" name="Picture 9" descr="H:\Desktop\2nd Grade Presentation Art\Life Cycle\larva.gif">
            <a:extLst>
              <a:ext uri="{FF2B5EF4-FFF2-40B4-BE49-F238E27FC236}">
                <a16:creationId xmlns:a16="http://schemas.microsoft.com/office/drawing/2014/main" id="{B6004E88-8EF3-42F6-B2FE-5BA09AABBAF9}"/>
              </a:ext>
            </a:extLst>
          </p:cNvPr>
          <p:cNvPicPr>
            <a:picLocks noChangeAspect="1" noChangeArrowheads="1"/>
          </p:cNvPicPr>
          <p:nvPr/>
        </p:nvPicPr>
        <p:blipFill>
          <a:blip r:embed="rId7" cstate="print"/>
          <a:srcRect/>
          <a:stretch>
            <a:fillRect/>
          </a:stretch>
        </p:blipFill>
        <p:spPr bwMode="auto">
          <a:xfrm>
            <a:off x="3618242" y="2590800"/>
            <a:ext cx="1803248"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7818"/>
            <a:ext cx="9144000" cy="7065818"/>
          </a:xfrm>
          <a:prstGeom prst="rect">
            <a:avLst/>
          </a:prstGeom>
        </p:spPr>
      </p:pic>
      <p:sp>
        <p:nvSpPr>
          <p:cNvPr id="2" name="Title 1"/>
          <p:cNvSpPr>
            <a:spLocks noGrp="1"/>
          </p:cNvSpPr>
          <p:nvPr>
            <p:ph type="title"/>
          </p:nvPr>
        </p:nvSpPr>
        <p:spPr>
          <a:xfrm>
            <a:off x="609600" y="457200"/>
            <a:ext cx="7924800" cy="1143000"/>
          </a:xfrm>
        </p:spPr>
        <p:txBody>
          <a:bodyPr>
            <a:normAutofit fontScale="90000"/>
          </a:bodyPr>
          <a:lstStyle/>
          <a:p>
            <a:pPr algn="l"/>
            <a:r>
              <a:rPr lang="en-US" sz="4000" b="1" dirty="0">
                <a:latin typeface="+mj-lt"/>
              </a:rPr>
              <a:t>If a larva gets everything it needs,</a:t>
            </a:r>
            <a:br>
              <a:rPr lang="en-US" sz="4000" b="1" dirty="0">
                <a:latin typeface="+mj-lt"/>
              </a:rPr>
            </a:br>
            <a:r>
              <a:rPr lang="en-US" sz="4000" b="1" dirty="0">
                <a:latin typeface="+mj-lt"/>
              </a:rPr>
              <a:t>it will change…</a:t>
            </a:r>
            <a:br>
              <a:rPr lang="en-US" sz="4000" b="1" dirty="0">
                <a:latin typeface="+mj-lt"/>
              </a:rPr>
            </a:br>
            <a:endParaRPr lang="en-US" sz="4000" b="1" dirty="0">
              <a:latin typeface="+mj-lt"/>
            </a:endParaRPr>
          </a:p>
        </p:txBody>
      </p:sp>
      <p:sp>
        <p:nvSpPr>
          <p:cNvPr id="6" name="TextBox 5"/>
          <p:cNvSpPr txBox="1"/>
          <p:nvPr/>
        </p:nvSpPr>
        <p:spPr>
          <a:xfrm>
            <a:off x="304800" y="2590800"/>
            <a:ext cx="1905000" cy="707886"/>
          </a:xfrm>
          <a:prstGeom prst="rect">
            <a:avLst/>
          </a:prstGeom>
          <a:noFill/>
        </p:spPr>
        <p:txBody>
          <a:bodyPr wrap="square" rtlCol="0">
            <a:spAutoFit/>
          </a:bodyPr>
          <a:lstStyle/>
          <a:p>
            <a:r>
              <a:rPr lang="en-US" sz="4000" b="1" dirty="0">
                <a:solidFill>
                  <a:srgbClr val="0070C0"/>
                </a:solidFill>
                <a:latin typeface="+mj-lt"/>
              </a:rPr>
              <a:t>Larva</a:t>
            </a:r>
          </a:p>
        </p:txBody>
      </p:sp>
      <p:sp>
        <p:nvSpPr>
          <p:cNvPr id="7" name="TextBox 6"/>
          <p:cNvSpPr txBox="1"/>
          <p:nvPr/>
        </p:nvSpPr>
        <p:spPr>
          <a:xfrm>
            <a:off x="2971800" y="2590800"/>
            <a:ext cx="1524000" cy="707886"/>
          </a:xfrm>
          <a:prstGeom prst="rect">
            <a:avLst/>
          </a:prstGeom>
          <a:noFill/>
        </p:spPr>
        <p:txBody>
          <a:bodyPr wrap="square" rtlCol="0">
            <a:spAutoFit/>
          </a:bodyPr>
          <a:lstStyle/>
          <a:p>
            <a:r>
              <a:rPr lang="en-US" sz="4000" b="1" dirty="0">
                <a:solidFill>
                  <a:srgbClr val="0070C0"/>
                </a:solidFill>
                <a:latin typeface="+mj-lt"/>
              </a:rPr>
              <a:t>Pupa</a:t>
            </a:r>
          </a:p>
        </p:txBody>
      </p:sp>
      <p:sp>
        <p:nvSpPr>
          <p:cNvPr id="8" name="TextBox 7"/>
          <p:cNvSpPr txBox="1"/>
          <p:nvPr/>
        </p:nvSpPr>
        <p:spPr>
          <a:xfrm>
            <a:off x="5410200" y="2590800"/>
            <a:ext cx="1524000" cy="707886"/>
          </a:xfrm>
          <a:prstGeom prst="rect">
            <a:avLst/>
          </a:prstGeom>
          <a:noFill/>
        </p:spPr>
        <p:txBody>
          <a:bodyPr wrap="square" rtlCol="0">
            <a:spAutoFit/>
          </a:bodyPr>
          <a:lstStyle/>
          <a:p>
            <a:r>
              <a:rPr lang="en-US" sz="4000" b="1" dirty="0">
                <a:solidFill>
                  <a:srgbClr val="FF0000"/>
                </a:solidFill>
                <a:latin typeface="+mj-lt"/>
              </a:rPr>
              <a:t>Adult</a:t>
            </a:r>
          </a:p>
        </p:txBody>
      </p:sp>
      <p:sp>
        <p:nvSpPr>
          <p:cNvPr id="9" name="TextBox 8">
            <a:extLst>
              <a:ext uri="{FF2B5EF4-FFF2-40B4-BE49-F238E27FC236}">
                <a16:creationId xmlns:a16="http://schemas.microsoft.com/office/drawing/2014/main" id="{8CC0A1AB-DAF5-49BB-B4B6-E0A7F53AEF69}"/>
              </a:ext>
            </a:extLst>
          </p:cNvPr>
          <p:cNvSpPr txBox="1"/>
          <p:nvPr/>
        </p:nvSpPr>
        <p:spPr>
          <a:xfrm>
            <a:off x="838200" y="1654314"/>
            <a:ext cx="5638800" cy="707886"/>
          </a:xfrm>
          <a:prstGeom prst="rect">
            <a:avLst/>
          </a:prstGeom>
          <a:noFill/>
        </p:spPr>
        <p:txBody>
          <a:bodyPr wrap="square" rtlCol="0">
            <a:spAutoFit/>
          </a:bodyPr>
          <a:lstStyle/>
          <a:p>
            <a:pPr algn="ctr"/>
            <a:r>
              <a:rPr lang="en-US" sz="4000" b="1" dirty="0">
                <a:solidFill>
                  <a:srgbClr val="0070C0"/>
                </a:solidFill>
                <a:latin typeface="+mj-lt"/>
              </a:rPr>
              <a:t>Metamorphosis</a:t>
            </a:r>
          </a:p>
        </p:txBody>
      </p:sp>
    </p:spTree>
    <p:extLst>
      <p:ext uri="{BB962C8B-B14F-4D97-AF65-F5344CB8AC3E}">
        <p14:creationId xmlns:p14="http://schemas.microsoft.com/office/powerpoint/2010/main" val="153221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477000" y="2133600"/>
            <a:ext cx="2468880" cy="2011680"/>
            <a:chOff x="4241800" y="2171700"/>
            <a:chExt cx="2468880" cy="2011680"/>
          </a:xfrm>
        </p:grpSpPr>
        <p:sp>
          <p:nvSpPr>
            <p:cNvPr id="17" name="Rectangle 16"/>
            <p:cNvSpPr/>
            <p:nvPr/>
          </p:nvSpPr>
          <p:spPr>
            <a:xfrm>
              <a:off x="4241800" y="3009900"/>
              <a:ext cx="609600" cy="381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nvGrpSpPr>
            <p:cNvPr id="23" name="Group 21"/>
            <p:cNvGrpSpPr/>
            <p:nvPr/>
          </p:nvGrpSpPr>
          <p:grpSpPr>
            <a:xfrm>
              <a:off x="4699000" y="2171700"/>
              <a:ext cx="2011680" cy="2011680"/>
              <a:chOff x="4699000" y="2400300"/>
              <a:chExt cx="2011680" cy="2011680"/>
            </a:xfrm>
          </p:grpSpPr>
          <p:sp>
            <p:nvSpPr>
              <p:cNvPr id="15" name="Rectangle 14"/>
              <p:cNvSpPr/>
              <p:nvPr/>
            </p:nvSpPr>
            <p:spPr>
              <a:xfrm>
                <a:off x="4699000" y="2400300"/>
                <a:ext cx="2011680" cy="2011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TextBox 6"/>
              <p:cNvSpPr txBox="1"/>
              <p:nvPr/>
            </p:nvSpPr>
            <p:spPr>
              <a:xfrm>
                <a:off x="5003800" y="2590800"/>
                <a:ext cx="1676400" cy="1569660"/>
              </a:xfrm>
              <a:prstGeom prst="rect">
                <a:avLst/>
              </a:prstGeom>
              <a:noFill/>
            </p:spPr>
            <p:txBody>
              <a:bodyPr wrap="square" rtlCol="0">
                <a:spAutoFit/>
              </a:bodyPr>
              <a:lstStyle/>
              <a:p>
                <a:r>
                  <a:rPr lang="en-US" sz="3200" dirty="0">
                    <a:latin typeface="Calibri" panose="020F0502020204030204" pitchFamily="34" charset="0"/>
                  </a:rPr>
                  <a:t>Protein for eggs...</a:t>
                </a:r>
              </a:p>
            </p:txBody>
          </p:sp>
        </p:grpSp>
      </p:grpSp>
      <p:grpSp>
        <p:nvGrpSpPr>
          <p:cNvPr id="29" name="Group 28"/>
          <p:cNvGrpSpPr/>
          <p:nvPr/>
        </p:nvGrpSpPr>
        <p:grpSpPr>
          <a:xfrm>
            <a:off x="228600" y="2133600"/>
            <a:ext cx="2438400" cy="2011680"/>
            <a:chOff x="228600" y="2171700"/>
            <a:chExt cx="2438400" cy="2011680"/>
          </a:xfrm>
        </p:grpSpPr>
        <p:sp>
          <p:nvSpPr>
            <p:cNvPr id="16" name="Rectangle 15"/>
            <p:cNvSpPr/>
            <p:nvPr/>
          </p:nvSpPr>
          <p:spPr>
            <a:xfrm>
              <a:off x="2057400" y="2987040"/>
              <a:ext cx="609600" cy="38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nvGrpSpPr>
            <p:cNvPr id="25" name="Group 19"/>
            <p:cNvGrpSpPr/>
            <p:nvPr/>
          </p:nvGrpSpPr>
          <p:grpSpPr>
            <a:xfrm>
              <a:off x="228600" y="2171700"/>
              <a:ext cx="2011680" cy="2011680"/>
              <a:chOff x="228600" y="2400300"/>
              <a:chExt cx="2011680" cy="2011680"/>
            </a:xfrm>
          </p:grpSpPr>
          <p:sp>
            <p:nvSpPr>
              <p:cNvPr id="14" name="Rectangle 13"/>
              <p:cNvSpPr/>
              <p:nvPr/>
            </p:nvSpPr>
            <p:spPr>
              <a:xfrm>
                <a:off x="228600" y="2400300"/>
                <a:ext cx="2011680" cy="2011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 name="TextBox 4"/>
              <p:cNvSpPr txBox="1"/>
              <p:nvPr/>
            </p:nvSpPr>
            <p:spPr>
              <a:xfrm>
                <a:off x="304800" y="2781300"/>
                <a:ext cx="1828800" cy="1077218"/>
              </a:xfrm>
              <a:prstGeom prst="rect">
                <a:avLst/>
              </a:prstGeom>
              <a:noFill/>
            </p:spPr>
            <p:txBody>
              <a:bodyPr wrap="square" rtlCol="0">
                <a:spAutoFit/>
              </a:bodyPr>
              <a:lstStyle/>
              <a:p>
                <a:pPr algn="ctr"/>
                <a:r>
                  <a:rPr lang="en-US" sz="3200" dirty="0">
                    <a:latin typeface="Calibri" panose="020F0502020204030204" pitchFamily="34" charset="0"/>
                  </a:rPr>
                  <a:t>Energy to fly...</a:t>
                </a:r>
              </a:p>
            </p:txBody>
          </p:sp>
        </p:grpSp>
      </p:grpSp>
      <p:grpSp>
        <p:nvGrpSpPr>
          <p:cNvPr id="3" name="Group 31"/>
          <p:cNvGrpSpPr/>
          <p:nvPr/>
        </p:nvGrpSpPr>
        <p:grpSpPr>
          <a:xfrm>
            <a:off x="4724400" y="3962400"/>
            <a:ext cx="2011680" cy="2542032"/>
            <a:chOff x="6934200" y="3962400"/>
            <a:chExt cx="2011680" cy="2542032"/>
          </a:xfrm>
        </p:grpSpPr>
        <p:sp>
          <p:nvSpPr>
            <p:cNvPr id="27" name="Rectangle 26"/>
            <p:cNvSpPr/>
            <p:nvPr/>
          </p:nvSpPr>
          <p:spPr>
            <a:xfrm>
              <a:off x="8458200" y="3962400"/>
              <a:ext cx="304800" cy="609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nvGrpSpPr>
            <p:cNvPr id="13" name="Group 23"/>
            <p:cNvGrpSpPr/>
            <p:nvPr/>
          </p:nvGrpSpPr>
          <p:grpSpPr>
            <a:xfrm>
              <a:off x="6934200" y="4419600"/>
              <a:ext cx="2011680" cy="2084832"/>
              <a:chOff x="6934200" y="4579620"/>
              <a:chExt cx="2011680" cy="2084832"/>
            </a:xfrm>
          </p:grpSpPr>
          <p:pic>
            <p:nvPicPr>
              <p:cNvPr id="10" name="Picture 2" descr="H:\Education Department\06 Graphic Projects\Mosquito Related Illustrations\2nd grade observation journal\Female Mosquito.gif"/>
              <p:cNvPicPr>
                <a:picLocks noChangeAspect="1" noChangeArrowheads="1"/>
              </p:cNvPicPr>
              <p:nvPr/>
            </p:nvPicPr>
            <p:blipFill>
              <a:blip r:embed="rId3" cstate="print"/>
              <a:srcRect/>
              <a:stretch>
                <a:fillRect/>
              </a:stretch>
            </p:blipFill>
            <p:spPr bwMode="auto">
              <a:xfrm>
                <a:off x="7086600" y="4648200"/>
                <a:ext cx="1687192" cy="1922999"/>
              </a:xfrm>
              <a:prstGeom prst="rect">
                <a:avLst/>
              </a:prstGeom>
              <a:noFill/>
            </p:spPr>
          </p:pic>
          <p:sp>
            <p:nvSpPr>
              <p:cNvPr id="19" name="Rectangle 18"/>
              <p:cNvSpPr/>
              <p:nvPr/>
            </p:nvSpPr>
            <p:spPr>
              <a:xfrm>
                <a:off x="6934200" y="4579620"/>
                <a:ext cx="2011680" cy="20848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pic>
          <p:nvPicPr>
            <p:cNvPr id="30" name="Picture 2" descr="H:\Education Department\06 Graphic Projects\Mosquito Related Illustrations\2nd grade observation journal\Female Mosquito.gif"/>
            <p:cNvPicPr>
              <a:picLocks noChangeAspect="1" noChangeArrowheads="1"/>
            </p:cNvPicPr>
            <p:nvPr/>
          </p:nvPicPr>
          <p:blipFill>
            <a:blip r:embed="rId3" cstate="print"/>
            <a:srcRect/>
            <a:stretch>
              <a:fillRect/>
            </a:stretch>
          </p:blipFill>
          <p:spPr bwMode="auto">
            <a:xfrm>
              <a:off x="7086600" y="4495800"/>
              <a:ext cx="1687192" cy="1922999"/>
            </a:xfrm>
            <a:prstGeom prst="rect">
              <a:avLst/>
            </a:prstGeom>
            <a:noFill/>
          </p:spPr>
        </p:pic>
      </p:grpSp>
      <p:grpSp>
        <p:nvGrpSpPr>
          <p:cNvPr id="20" name="Group 28"/>
          <p:cNvGrpSpPr/>
          <p:nvPr/>
        </p:nvGrpSpPr>
        <p:grpSpPr>
          <a:xfrm>
            <a:off x="914400" y="4038600"/>
            <a:ext cx="3505200" cy="2465832"/>
            <a:chOff x="1600200" y="4041648"/>
            <a:chExt cx="3505200" cy="2465832"/>
          </a:xfrm>
        </p:grpSpPr>
        <p:sp>
          <p:nvSpPr>
            <p:cNvPr id="26" name="Rectangle 25"/>
            <p:cNvSpPr/>
            <p:nvPr/>
          </p:nvSpPr>
          <p:spPr>
            <a:xfrm>
              <a:off x="4648200" y="4041648"/>
              <a:ext cx="304800" cy="60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nvGrpSpPr>
            <p:cNvPr id="21" name="Group 24"/>
            <p:cNvGrpSpPr/>
            <p:nvPr/>
          </p:nvGrpSpPr>
          <p:grpSpPr>
            <a:xfrm>
              <a:off x="1600200" y="4419600"/>
              <a:ext cx="3505200" cy="2087880"/>
              <a:chOff x="1600200" y="4572000"/>
              <a:chExt cx="3505200" cy="2087880"/>
            </a:xfrm>
          </p:grpSpPr>
          <p:sp>
            <p:nvSpPr>
              <p:cNvPr id="18" name="Rectangle 17"/>
              <p:cNvSpPr/>
              <p:nvPr/>
            </p:nvSpPr>
            <p:spPr>
              <a:xfrm>
                <a:off x="1676400" y="4572000"/>
                <a:ext cx="3429000" cy="20878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1" name="Picture 3" descr="H:\Education Department\06 Graphic Projects\Mosquito Related Illustrations\2nd grade observation journal\Male Mosquito.gif"/>
              <p:cNvPicPr>
                <a:picLocks noChangeAspect="1" noChangeArrowheads="1"/>
              </p:cNvPicPr>
              <p:nvPr/>
            </p:nvPicPr>
            <p:blipFill>
              <a:blip r:embed="rId4" cstate="print"/>
              <a:srcRect/>
              <a:stretch>
                <a:fillRect/>
              </a:stretch>
            </p:blipFill>
            <p:spPr bwMode="auto">
              <a:xfrm>
                <a:off x="1600200" y="4648200"/>
                <a:ext cx="2003541" cy="2003541"/>
              </a:xfrm>
              <a:prstGeom prst="rect">
                <a:avLst/>
              </a:prstGeom>
              <a:noFill/>
            </p:spPr>
          </p:pic>
          <p:pic>
            <p:nvPicPr>
              <p:cNvPr id="12" name="Picture 2" descr="H:\Education Department\06 Graphic Projects\Mosquito Related Illustrations\2nd grade observation journal\Female Mosquito.gif"/>
              <p:cNvPicPr>
                <a:picLocks noChangeAspect="1" noChangeArrowheads="1"/>
              </p:cNvPicPr>
              <p:nvPr/>
            </p:nvPicPr>
            <p:blipFill>
              <a:blip r:embed="rId3" cstate="print"/>
              <a:srcRect/>
              <a:stretch>
                <a:fillRect/>
              </a:stretch>
            </p:blipFill>
            <p:spPr bwMode="auto">
              <a:xfrm>
                <a:off x="3352800" y="4688471"/>
                <a:ext cx="1687192" cy="1922999"/>
              </a:xfrm>
              <a:prstGeom prst="rect">
                <a:avLst/>
              </a:prstGeom>
              <a:noFill/>
            </p:spPr>
          </p:pic>
        </p:grpSp>
      </p:grpSp>
      <p:sp>
        <p:nvSpPr>
          <p:cNvPr id="9" name="TextBox 8"/>
          <p:cNvSpPr txBox="1"/>
          <p:nvPr/>
        </p:nvSpPr>
        <p:spPr>
          <a:xfrm>
            <a:off x="4724400" y="1600200"/>
            <a:ext cx="1981200" cy="523220"/>
          </a:xfrm>
          <a:prstGeom prst="rect">
            <a:avLst/>
          </a:prstGeom>
          <a:noFill/>
        </p:spPr>
        <p:txBody>
          <a:bodyPr wrap="square" rtlCol="0">
            <a:spAutoFit/>
          </a:bodyPr>
          <a:lstStyle/>
          <a:p>
            <a:pPr algn="ctr"/>
            <a:r>
              <a:rPr lang="en-US" sz="2800" dirty="0">
                <a:latin typeface="Calibri" panose="020F0502020204030204" pitchFamily="34" charset="0"/>
              </a:rPr>
              <a:t>Blood</a:t>
            </a:r>
          </a:p>
        </p:txBody>
      </p:sp>
      <p:sp>
        <p:nvSpPr>
          <p:cNvPr id="2" name="Title 1"/>
          <p:cNvSpPr>
            <a:spLocks noGrp="1"/>
          </p:cNvSpPr>
          <p:nvPr>
            <p:ph type="title"/>
          </p:nvPr>
        </p:nvSpPr>
        <p:spPr>
          <a:xfrm>
            <a:off x="228600" y="381000"/>
            <a:ext cx="8717280" cy="1143000"/>
          </a:xfrm>
        </p:spPr>
        <p:txBody>
          <a:bodyPr>
            <a:normAutofit/>
          </a:bodyPr>
          <a:lstStyle/>
          <a:p>
            <a:r>
              <a:rPr lang="en-US" b="1" dirty="0">
                <a:latin typeface="Calibri" panose="020F0502020204030204" pitchFamily="34" charset="0"/>
              </a:rPr>
              <a:t>What do adult mosquitoes need?</a:t>
            </a:r>
          </a:p>
        </p:txBody>
      </p:sp>
      <p:sp>
        <p:nvSpPr>
          <p:cNvPr id="8" name="TextBox 7"/>
          <p:cNvSpPr txBox="1"/>
          <p:nvPr/>
        </p:nvSpPr>
        <p:spPr>
          <a:xfrm>
            <a:off x="2489200" y="1600200"/>
            <a:ext cx="1905000" cy="523220"/>
          </a:xfrm>
          <a:prstGeom prst="rect">
            <a:avLst/>
          </a:prstGeom>
          <a:noFill/>
        </p:spPr>
        <p:txBody>
          <a:bodyPr wrap="square" rtlCol="0">
            <a:spAutoFit/>
          </a:bodyPr>
          <a:lstStyle/>
          <a:p>
            <a:pPr algn="ctr"/>
            <a:r>
              <a:rPr lang="en-US" sz="2800" dirty="0">
                <a:latin typeface="Calibri" panose="020F0502020204030204" pitchFamily="34" charset="0"/>
              </a:rPr>
              <a:t>Nectar</a:t>
            </a: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5094" y="2163691"/>
            <a:ext cx="2016092" cy="2011680"/>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1065" y="2133600"/>
            <a:ext cx="2011680" cy="2011680"/>
          </a:xfrm>
          <a:prstGeom prst="rect">
            <a:avLst/>
          </a:prstGeom>
        </p:spPr>
      </p:pic>
      <p:sp>
        <p:nvSpPr>
          <p:cNvPr id="32" name="TextBox 31">
            <a:extLst>
              <a:ext uri="{FF2B5EF4-FFF2-40B4-BE49-F238E27FC236}">
                <a16:creationId xmlns:a16="http://schemas.microsoft.com/office/drawing/2014/main" id="{3FEAC66A-38D5-4A6F-8E6E-2EF875C5D1B7}"/>
              </a:ext>
            </a:extLst>
          </p:cNvPr>
          <p:cNvSpPr txBox="1"/>
          <p:nvPr/>
        </p:nvSpPr>
        <p:spPr>
          <a:xfrm>
            <a:off x="2819400" y="6143568"/>
            <a:ext cx="1447800" cy="381000"/>
          </a:xfrm>
          <a:prstGeom prst="rect">
            <a:avLst/>
          </a:prstGeom>
          <a:noFill/>
        </p:spPr>
        <p:txBody>
          <a:bodyPr wrap="square" rtlCol="0">
            <a:spAutoFit/>
          </a:bodyPr>
          <a:lstStyle/>
          <a:p>
            <a:pPr algn="ctr"/>
            <a:r>
              <a:rPr lang="en-US" dirty="0">
                <a:latin typeface="Calibri" panose="020F0502020204030204" pitchFamily="34" charset="0"/>
              </a:rPr>
              <a:t>Female</a:t>
            </a:r>
          </a:p>
        </p:txBody>
      </p:sp>
      <p:sp>
        <p:nvSpPr>
          <p:cNvPr id="33" name="TextBox 32">
            <a:extLst>
              <a:ext uri="{FF2B5EF4-FFF2-40B4-BE49-F238E27FC236}">
                <a16:creationId xmlns:a16="http://schemas.microsoft.com/office/drawing/2014/main" id="{7CA1FA49-2C1B-4C94-89D5-7BD89AB651D8}"/>
              </a:ext>
            </a:extLst>
          </p:cNvPr>
          <p:cNvSpPr txBox="1"/>
          <p:nvPr/>
        </p:nvSpPr>
        <p:spPr>
          <a:xfrm>
            <a:off x="1295400" y="6107187"/>
            <a:ext cx="1262267" cy="381000"/>
          </a:xfrm>
          <a:prstGeom prst="rect">
            <a:avLst/>
          </a:prstGeom>
          <a:noFill/>
        </p:spPr>
        <p:txBody>
          <a:bodyPr wrap="square" rtlCol="0">
            <a:spAutoFit/>
          </a:bodyPr>
          <a:lstStyle/>
          <a:p>
            <a:pPr algn="ctr"/>
            <a:r>
              <a:rPr lang="en-US" dirty="0">
                <a:latin typeface="Calibri" panose="020F0502020204030204" pitchFamily="34" charset="0"/>
              </a:rPr>
              <a:t>Male</a:t>
            </a:r>
          </a:p>
        </p:txBody>
      </p:sp>
    </p:spTree>
    <p:extLst>
      <p:ext uri="{BB962C8B-B14F-4D97-AF65-F5344CB8AC3E}">
        <p14:creationId xmlns:p14="http://schemas.microsoft.com/office/powerpoint/2010/main" val="397257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fill="hold"/>
                                        <p:tgtEl>
                                          <p:spTgt spid="33"/>
                                        </p:tgtEl>
                                        <p:attrNameLst>
                                          <p:attrName>ppt_x</p:attrName>
                                        </p:attrNameLst>
                                      </p:cBhvr>
                                      <p:tavLst>
                                        <p:tav tm="0">
                                          <p:val>
                                            <p:strVal val="#ppt_x"/>
                                          </p:val>
                                        </p:tav>
                                        <p:tav tm="100000">
                                          <p:val>
                                            <p:strVal val="#ppt_x"/>
                                          </p:val>
                                        </p:tav>
                                      </p:tavLst>
                                    </p:anim>
                                    <p:anim calcmode="lin" valueType="num">
                                      <p:cBhvr additive="base">
                                        <p:cTn id="15" dur="50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9360" y="4269958"/>
            <a:ext cx="2011680" cy="2011680"/>
          </a:xfrm>
          <a:prstGeom prst="rect">
            <a:avLst/>
          </a:prstGeom>
        </p:spPr>
      </p:pic>
      <p:sp>
        <p:nvSpPr>
          <p:cNvPr id="2" name="Title 1"/>
          <p:cNvSpPr>
            <a:spLocks noGrp="1"/>
          </p:cNvSpPr>
          <p:nvPr>
            <p:ph type="title"/>
          </p:nvPr>
        </p:nvSpPr>
        <p:spPr/>
        <p:txBody>
          <a:bodyPr>
            <a:normAutofit/>
          </a:bodyPr>
          <a:lstStyle/>
          <a:p>
            <a:r>
              <a:rPr lang="en-US" sz="4000" dirty="0">
                <a:latin typeface="+mj-lt"/>
              </a:rPr>
              <a:t>Your Classroom Experiment</a:t>
            </a:r>
          </a:p>
        </p:txBody>
      </p:sp>
      <p:sp>
        <p:nvSpPr>
          <p:cNvPr id="13" name="&quot;No&quot; Symbol 12"/>
          <p:cNvSpPr/>
          <p:nvPr/>
        </p:nvSpPr>
        <p:spPr>
          <a:xfrm>
            <a:off x="6096000" y="4114800"/>
            <a:ext cx="2438400" cy="2438400"/>
          </a:xfrm>
          <a:prstGeom prst="noSmoking">
            <a:avLst>
              <a:gd name="adj" fmla="val 1122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000" y="1569720"/>
            <a:ext cx="2011680" cy="201168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9296" y="1560195"/>
            <a:ext cx="2002971" cy="201168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990" y="4287956"/>
            <a:ext cx="2033690" cy="201168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6175" y="4279483"/>
            <a:ext cx="2016092" cy="201168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9360" y="1560195"/>
            <a:ext cx="2011680" cy="2011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28600"/>
            <a:ext cx="9144000" cy="6374706"/>
          </a:xfrm>
          <a:prstGeom prst="rect">
            <a:avLst/>
          </a:prstGeom>
        </p:spPr>
      </p:pic>
      <p:cxnSp>
        <p:nvCxnSpPr>
          <p:cNvPr id="22" name="Straight Connector 21"/>
          <p:cNvCxnSpPr>
            <a:stCxn id="12" idx="6"/>
            <a:endCxn id="9" idx="6"/>
          </p:cNvCxnSpPr>
          <p:nvPr/>
        </p:nvCxnSpPr>
        <p:spPr>
          <a:xfrm flipH="1">
            <a:off x="762000" y="1864260"/>
            <a:ext cx="70673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 name="Group 34"/>
          <p:cNvGrpSpPr>
            <a:grpSpLocks/>
          </p:cNvGrpSpPr>
          <p:nvPr/>
        </p:nvGrpSpPr>
        <p:grpSpPr bwMode="auto">
          <a:xfrm>
            <a:off x="609600" y="1788060"/>
            <a:ext cx="314325" cy="4273108"/>
            <a:chOff x="1828800" y="645060"/>
            <a:chExt cx="314325" cy="4273108"/>
          </a:xfrm>
        </p:grpSpPr>
        <p:sp>
          <p:nvSpPr>
            <p:cNvPr id="10" name="Oval 9"/>
            <p:cNvSpPr/>
            <p:nvPr/>
          </p:nvSpPr>
          <p:spPr>
            <a:xfrm>
              <a:off x="1990725" y="4764931"/>
              <a:ext cx="152400" cy="152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1828800" y="4765768"/>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828800" y="645060"/>
              <a:ext cx="152400" cy="1524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37"/>
          <p:cNvGrpSpPr>
            <a:grpSpLocks/>
          </p:cNvGrpSpPr>
          <p:nvPr/>
        </p:nvGrpSpPr>
        <p:grpSpPr bwMode="auto">
          <a:xfrm>
            <a:off x="1446415" y="1918142"/>
            <a:ext cx="650596" cy="3995488"/>
            <a:chOff x="1750768" y="1508399"/>
            <a:chExt cx="650882" cy="3995825"/>
          </a:xfrm>
        </p:grpSpPr>
        <p:cxnSp>
          <p:nvCxnSpPr>
            <p:cNvPr id="23" name="Straight Connector 22"/>
            <p:cNvCxnSpPr>
              <a:stCxn id="13" idx="1"/>
              <a:endCxn id="12" idx="5"/>
            </p:cNvCxnSpPr>
            <p:nvPr/>
          </p:nvCxnSpPr>
          <p:spPr>
            <a:xfrm flipH="1" flipV="1">
              <a:off x="1750768" y="1508399"/>
              <a:ext cx="650882" cy="797337"/>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7"/>
              <a:endCxn id="17" idx="3"/>
            </p:cNvCxnSpPr>
            <p:nvPr/>
          </p:nvCxnSpPr>
          <p:spPr>
            <a:xfrm flipV="1">
              <a:off x="1822794" y="4749813"/>
              <a:ext cx="556530" cy="75441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 name="Group 36"/>
          <p:cNvGrpSpPr>
            <a:grpSpLocks/>
          </p:cNvGrpSpPr>
          <p:nvPr/>
        </p:nvGrpSpPr>
        <p:grpSpPr bwMode="auto">
          <a:xfrm>
            <a:off x="2052376" y="2693094"/>
            <a:ext cx="174718" cy="3350617"/>
            <a:chOff x="2966776" y="1550931"/>
            <a:chExt cx="174718" cy="3350617"/>
          </a:xfrm>
        </p:grpSpPr>
        <p:sp>
          <p:nvSpPr>
            <p:cNvPr id="18" name="Oval 17"/>
            <p:cNvSpPr/>
            <p:nvPr/>
          </p:nvSpPr>
          <p:spPr>
            <a:xfrm>
              <a:off x="2972911" y="4749148"/>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989094" y="1550931"/>
              <a:ext cx="152400" cy="1524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2966776" y="3887037"/>
              <a:ext cx="152400" cy="152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35"/>
          <p:cNvGrpSpPr>
            <a:grpSpLocks/>
          </p:cNvGrpSpPr>
          <p:nvPr/>
        </p:nvGrpSpPr>
        <p:grpSpPr bwMode="auto">
          <a:xfrm>
            <a:off x="1219200" y="1788060"/>
            <a:ext cx="321527" cy="4261909"/>
            <a:chOff x="2209800" y="645060"/>
            <a:chExt cx="321527" cy="4261909"/>
          </a:xfrm>
        </p:grpSpPr>
        <p:sp>
          <p:nvSpPr>
            <p:cNvPr id="16" name="Oval 15"/>
            <p:cNvSpPr/>
            <p:nvPr/>
          </p:nvSpPr>
          <p:spPr>
            <a:xfrm>
              <a:off x="2209800" y="4754569"/>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306934" y="645060"/>
              <a:ext cx="152400" cy="1524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378927" y="4748311"/>
              <a:ext cx="152400" cy="152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6"/>
          <p:cNvSpPr/>
          <p:nvPr/>
        </p:nvSpPr>
        <p:spPr>
          <a:xfrm>
            <a:off x="5586984" y="1524000"/>
            <a:ext cx="2871216" cy="1005840"/>
          </a:xfrm>
          <a:prstGeom prst="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1371600" y="126080"/>
            <a:ext cx="6477000" cy="6605840"/>
          </a:xfrm>
          <a:prstGeom prst="rect">
            <a:avLst/>
          </a:prstGeom>
          <a:noFill/>
          <a:ln w="9525">
            <a:noFill/>
            <a:miter lim="800000"/>
            <a:headEnd/>
            <a:tailEnd/>
          </a:ln>
        </p:spPr>
      </p:pic>
      <p:pic>
        <p:nvPicPr>
          <p:cNvPr id="5" name="Picture 8"/>
          <p:cNvPicPr>
            <a:picLocks noChangeAspect="1" noChangeArrowheads="1"/>
          </p:cNvPicPr>
          <p:nvPr/>
        </p:nvPicPr>
        <p:blipFill>
          <a:blip r:embed="rId4" cstate="print"/>
          <a:srcRect/>
          <a:stretch>
            <a:fillRect/>
          </a:stretch>
        </p:blipFill>
        <p:spPr bwMode="auto">
          <a:xfrm>
            <a:off x="-381000" y="-228600"/>
            <a:ext cx="2516690" cy="2438399"/>
          </a:xfrm>
          <a:prstGeom prst="rect">
            <a:avLst/>
          </a:prstGeom>
          <a:noFill/>
          <a:ln w="9525">
            <a:noFill/>
            <a:miter lim="800000"/>
            <a:headEnd/>
            <a:tailEnd/>
          </a:ln>
        </p:spPr>
      </p:pic>
      <p:pic>
        <p:nvPicPr>
          <p:cNvPr id="6" name="Picture 5">
            <a:extLst>
              <a:ext uri="{FF2B5EF4-FFF2-40B4-BE49-F238E27FC236}">
                <a16:creationId xmlns:a16="http://schemas.microsoft.com/office/drawing/2014/main" id="{89E51CD6-BBC6-4F7D-B02A-C75FDEBE8D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7600" y="5236823"/>
            <a:ext cx="1524000" cy="1524000"/>
          </a:xfrm>
          <a:prstGeom prst="rect">
            <a:avLst/>
          </a:prstGeom>
        </p:spPr>
      </p:pic>
      <p:pic>
        <p:nvPicPr>
          <p:cNvPr id="7" name="Picture 13" descr="H:\Desktop\2nd Grade Presentation Art\Life Cycle\algae.gif">
            <a:extLst>
              <a:ext uri="{FF2B5EF4-FFF2-40B4-BE49-F238E27FC236}">
                <a16:creationId xmlns:a16="http://schemas.microsoft.com/office/drawing/2014/main" id="{44087705-0546-4B91-A426-11BC6D4F7EDB}"/>
              </a:ext>
            </a:extLst>
          </p:cNvPr>
          <p:cNvPicPr>
            <a:picLocks noChangeAspect="1" noChangeArrowheads="1"/>
          </p:cNvPicPr>
          <p:nvPr/>
        </p:nvPicPr>
        <p:blipFill>
          <a:blip r:embed="rId6" cstate="print"/>
          <a:srcRect/>
          <a:stretch>
            <a:fillRect/>
          </a:stretch>
        </p:blipFill>
        <p:spPr bwMode="auto">
          <a:xfrm>
            <a:off x="2171700" y="6258330"/>
            <a:ext cx="3086100" cy="120927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3410</TotalTime>
  <Words>473</Words>
  <Application>Microsoft Office PowerPoint</Application>
  <PresentationFormat>On-screen Show (4:3)</PresentationFormat>
  <Paragraphs>50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Myriad Pro</vt:lpstr>
      <vt:lpstr>Office Theme</vt:lpstr>
      <vt:lpstr>PowerPoint Presentation</vt:lpstr>
      <vt:lpstr>What does a mosquito larva need?</vt:lpstr>
      <vt:lpstr>If a larva gets everything it needs, it will change… </vt:lpstr>
      <vt:lpstr>What do adult mosquitoes need?</vt:lpstr>
      <vt:lpstr>Your Classroom Experiment</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Reynolds</dc:creator>
  <cp:lastModifiedBy>rick R</cp:lastModifiedBy>
  <cp:revision>78</cp:revision>
  <dcterms:created xsi:type="dcterms:W3CDTF">2014-01-09T21:50:49Z</dcterms:created>
  <dcterms:modified xsi:type="dcterms:W3CDTF">2018-01-05T14:58:07Z</dcterms:modified>
</cp:coreProperties>
</file>